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82" r:id="rId5"/>
    <p:sldId id="283" r:id="rId6"/>
    <p:sldId id="278" r:id="rId7"/>
    <p:sldId id="264" r:id="rId8"/>
    <p:sldId id="259" r:id="rId9"/>
    <p:sldId id="260" r:id="rId10"/>
    <p:sldId id="280" r:id="rId11"/>
    <p:sldId id="265" r:id="rId12"/>
    <p:sldId id="271" r:id="rId13"/>
    <p:sldId id="276" r:id="rId14"/>
    <p:sldId id="273" r:id="rId15"/>
    <p:sldId id="279" r:id="rId16"/>
    <p:sldId id="284" r:id="rId17"/>
    <p:sldId id="261" r:id="rId18"/>
    <p:sldId id="286" r:id="rId19"/>
    <p:sldId id="285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120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2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38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472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88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11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02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81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95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94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368C-8B95-4726-A5B6-988E38C7A1A0}" type="datetimeFigureOut">
              <a:rPr lang="nb-NO" smtClean="0"/>
              <a:t>12.02.2015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7476-2E21-4969-B452-44CAB8ACEB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08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url?sa=i&amp;rct=j&amp;q=&amp;esrc=s&amp;source=images&amp;cd=&amp;cad=rja&amp;uact=8&amp;ved=0CAcQjRw&amp;url=http://siljeibudapest.blogspot.com/2011/02/love-hate-relationship.html&amp;ei=ZmncVNv8NsHrO72ZgNgM&amp;bvm=bv.85761416,d.ZWU&amp;psig=AFQjCNFEoFbnuWyit2mPpGYo7rpAiU5mYw&amp;ust=1423817123273259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no/url?sa=i&amp;rct=j&amp;q=&amp;esrc=s&amp;source=images&amp;cd=&amp;cad=rja&amp;uact=8&amp;ved=0CAcQjRw&amp;url=http://www.bt.no/nyheter/lokalt/Desperate-rotter-1899114.html&amp;ei=XWjcVOfwD42uPL2FgbAM&amp;bvm=bv.85761416,d.ZWU&amp;psig=AFQjCNFEoFbnuWyit2mPpGYo7rpAiU5mYw&amp;ust=142381712327325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no/url?sa=i&amp;rct=j&amp;q=&amp;esrc=s&amp;source=images&amp;cd=&amp;cad=rja&amp;uact=8&amp;ved=0CAcQjRw&amp;url=http://www.ung.no/noveller/&amp;ei=LWncVILvCsTKPdGjgLAM&amp;bvm=bv.85761416,d.ZWU&amp;psig=AFQjCNFEoFbnuWyit2mPpGYo7rpAiU5mYw&amp;ust=1423817123273259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no/url?sa=i&amp;rct=j&amp;q=&amp;esrc=s&amp;source=images&amp;cd=&amp;cad=rja&amp;uact=8&amp;ved=0CAcQjRw&amp;url=http://arcticloft.com/Nyheter/August.html&amp;ei=nWjcVLLjOsfaPMHegbAM&amp;bvm=bv.85761416,d.ZWU&amp;psig=AFQjCNFEoFbnuWyit2mPpGYo7rpAiU5mYw&amp;ust=1423817123273259" TargetMode="External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G:\Mine dokumenter\Mine bilder\Gardeveien\2008 Sommerfest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23664"/>
            <a:ext cx="9254958" cy="69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0" y="0"/>
            <a:ext cx="9396536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nb-NO" sz="4400" b="1" dirty="0" smtClean="0">
                <a:solidFill>
                  <a:schemeClr val="bg1"/>
                </a:solidFill>
              </a:rPr>
              <a:t>SAMEIET MAJORSTUTORVET</a:t>
            </a:r>
          </a:p>
          <a:p>
            <a:pPr lvl="0" algn="ctr">
              <a:spcBef>
                <a:spcPct val="20000"/>
              </a:spcBef>
            </a:pPr>
            <a:r>
              <a:rPr lang="nb-NO" sz="2800" b="1" dirty="0" smtClean="0">
                <a:solidFill>
                  <a:schemeClr val="bg1"/>
                </a:solidFill>
              </a:rPr>
              <a:t>25 år i 2015</a:t>
            </a:r>
          </a:p>
          <a:p>
            <a:pPr lvl="0" algn="ctr">
              <a:spcBef>
                <a:spcPct val="20000"/>
              </a:spcBef>
            </a:pPr>
            <a:r>
              <a:rPr lang="nb-NO" sz="4400" b="1" dirty="0" smtClean="0">
                <a:solidFill>
                  <a:schemeClr val="bg1"/>
                </a:solidFill>
              </a:rPr>
              <a:t>Informasjonsmøte </a:t>
            </a:r>
            <a:r>
              <a:rPr lang="nb-NO" sz="4400" b="1" dirty="0">
                <a:solidFill>
                  <a:schemeClr val="bg1"/>
                </a:solidFill>
              </a:rPr>
              <a:t>12. februar 2015</a:t>
            </a:r>
          </a:p>
        </p:txBody>
      </p:sp>
    </p:spTree>
    <p:extLst>
      <p:ext uri="{BB962C8B-B14F-4D97-AF65-F5344CB8AC3E}">
        <p14:creationId xmlns:p14="http://schemas.microsoft.com/office/powerpoint/2010/main" val="15026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uker\Pictures\Mine bilder\Gardeveien\Plante i 6. i H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5629"/>
            <a:ext cx="4501263" cy="60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4755521" y="235629"/>
            <a:ext cx="4319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rgbClr val="FF0000"/>
                </a:solidFill>
              </a:rPr>
              <a:t>Oppgradering av </a:t>
            </a:r>
          </a:p>
          <a:p>
            <a:r>
              <a:rPr lang="nb-NO" sz="3200" b="1" dirty="0" smtClean="0">
                <a:solidFill>
                  <a:srgbClr val="FF0000"/>
                </a:solidFill>
              </a:rPr>
              <a:t>innvendige fellesareal:</a:t>
            </a:r>
            <a:endParaRPr lang="nb-NO" sz="3200" b="1" dirty="0">
              <a:solidFill>
                <a:srgbClr val="FF0000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716016" y="1282825"/>
            <a:ext cx="7056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 smtClean="0"/>
              <a:t>- Vår egen trivsel</a:t>
            </a:r>
          </a:p>
          <a:p>
            <a:r>
              <a:rPr lang="nb-NO" sz="3200" dirty="0" smtClean="0"/>
              <a:t>- Opprettholde verdier</a:t>
            </a:r>
          </a:p>
          <a:p>
            <a:r>
              <a:rPr lang="nb-NO" sz="3200" dirty="0" smtClean="0"/>
              <a:t>- Motvirke forfall som </a:t>
            </a:r>
          </a:p>
          <a:p>
            <a:r>
              <a:rPr lang="nb-NO" sz="3200" dirty="0" smtClean="0"/>
              <a:t>  utløser annet krevende   </a:t>
            </a:r>
          </a:p>
          <a:p>
            <a:r>
              <a:rPr lang="nb-NO" sz="3200" dirty="0" smtClean="0"/>
              <a:t>  vedlikehold</a:t>
            </a:r>
          </a:p>
          <a:p>
            <a:r>
              <a:rPr lang="nb-NO" sz="3200" dirty="0" smtClean="0"/>
              <a:t>- Fremdeles relativt lave </a:t>
            </a:r>
          </a:p>
          <a:p>
            <a:r>
              <a:rPr lang="nb-NO" sz="3200" dirty="0"/>
              <a:t> </a:t>
            </a:r>
            <a:r>
              <a:rPr lang="nb-NO" sz="3200" dirty="0" smtClean="0"/>
              <a:t> felleskostnader</a:t>
            </a:r>
          </a:p>
        </p:txBody>
      </p:sp>
    </p:spTree>
    <p:extLst>
      <p:ext uri="{BB962C8B-B14F-4D97-AF65-F5344CB8AC3E}">
        <p14:creationId xmlns:p14="http://schemas.microsoft.com/office/powerpoint/2010/main" val="42195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ge\Dropbox\Camera Uploads\2013-02-12 15.23.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395536" y="332656"/>
            <a:ext cx="8772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 smtClean="0">
                <a:solidFill>
                  <a:srgbClr val="FF0000"/>
                </a:solidFill>
              </a:rPr>
              <a:t>Prosjekt 1:</a:t>
            </a:r>
            <a:r>
              <a:rPr lang="nb-NO" sz="4800" b="1" dirty="0" smtClean="0">
                <a:solidFill>
                  <a:schemeClr val="bg1"/>
                </a:solidFill>
              </a:rPr>
              <a:t> </a:t>
            </a:r>
            <a:r>
              <a:rPr lang="nb-NO" sz="4800" b="1" dirty="0" smtClean="0">
                <a:solidFill>
                  <a:srgbClr val="FF0000"/>
                </a:solidFill>
              </a:rPr>
              <a:t>Inngangspartiene</a:t>
            </a:r>
          </a:p>
          <a:p>
            <a:pPr marL="285750" indent="-285750">
              <a:buFontTx/>
              <a:buChar char="-"/>
            </a:pPr>
            <a:r>
              <a:rPr lang="nb-NO" sz="3600" dirty="0" smtClean="0">
                <a:solidFill>
                  <a:schemeClr val="bg1"/>
                </a:solidFill>
              </a:rPr>
              <a:t>Nye postkasser og oppslagstavler</a:t>
            </a:r>
          </a:p>
          <a:p>
            <a:pPr marL="285750" indent="-285750">
              <a:buFontTx/>
              <a:buChar char="-"/>
            </a:pPr>
            <a:r>
              <a:rPr lang="nb-NO" sz="3600" dirty="0" smtClean="0">
                <a:solidFill>
                  <a:schemeClr val="bg1"/>
                </a:solidFill>
              </a:rPr>
              <a:t>Erstatte «gardin» m/benk</a:t>
            </a:r>
          </a:p>
          <a:p>
            <a:pPr marL="285750" indent="-285750">
              <a:buFontTx/>
              <a:buChar char="-"/>
            </a:pPr>
            <a:r>
              <a:rPr lang="nb-NO" sz="3600" dirty="0" smtClean="0">
                <a:solidFill>
                  <a:schemeClr val="bg1"/>
                </a:solidFill>
              </a:rPr>
              <a:t>Bedre belysning</a:t>
            </a:r>
          </a:p>
          <a:p>
            <a:pPr marL="285750" indent="-285750">
              <a:buFontTx/>
              <a:buChar char="-"/>
            </a:pPr>
            <a:r>
              <a:rPr lang="nb-NO" sz="3600" dirty="0" smtClean="0">
                <a:solidFill>
                  <a:schemeClr val="bg1"/>
                </a:solidFill>
              </a:rPr>
              <a:t>Male</a:t>
            </a:r>
            <a:endParaRPr lang="nb-N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47688"/>
            <a:ext cx="860107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3491880" y="5373216"/>
            <a:ext cx="44540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</a:rPr>
              <a:t>Benk m/rygg erstatter gardin </a:t>
            </a:r>
          </a:p>
          <a:p>
            <a:r>
              <a:rPr lang="nb-NO" sz="2800" dirty="0" smtClean="0">
                <a:solidFill>
                  <a:schemeClr val="bg1"/>
                </a:solidFill>
              </a:rPr>
              <a:t>foran blokkert glassdør</a:t>
            </a:r>
            <a:endParaRPr lang="nb-NO" sz="2800" dirty="0">
              <a:solidFill>
                <a:schemeClr val="bg1"/>
              </a:solidFill>
            </a:endParaRPr>
          </a:p>
        </p:txBody>
      </p:sp>
      <p:cxnSp>
        <p:nvCxnSpPr>
          <p:cNvPr id="8" name="Buet linje 7"/>
          <p:cNvCxnSpPr/>
          <p:nvPr/>
        </p:nvCxnSpPr>
        <p:spPr>
          <a:xfrm>
            <a:off x="3779912" y="4581128"/>
            <a:ext cx="914400" cy="9144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6012160" y="692696"/>
            <a:ext cx="2561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chemeClr val="bg1"/>
                </a:solidFill>
              </a:rPr>
              <a:t>Bedre belysning</a:t>
            </a:r>
            <a:endParaRPr lang="nb-N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440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899592" y="519696"/>
            <a:ext cx="238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Nye postkasser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1713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565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6156176" y="692696"/>
            <a:ext cx="1679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Bedre belysning</a:t>
            </a:r>
          </a:p>
          <a:p>
            <a:r>
              <a:rPr lang="nb-NO" dirty="0" smtClean="0"/>
              <a:t>Ny utsmykning</a:t>
            </a:r>
          </a:p>
          <a:p>
            <a:r>
              <a:rPr lang="nb-NO" dirty="0" smtClean="0"/>
              <a:t>Ny sofakrok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83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ruker\Pictures\G17\2015 Sameiet\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695" y="-4801"/>
            <a:ext cx="5210503" cy="694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ruker\Pictures\G17\2015 Sameiet\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08" y="11899"/>
            <a:ext cx="5223768" cy="69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-7168" y="188640"/>
            <a:ext cx="94330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800" dirty="0" smtClean="0">
                <a:solidFill>
                  <a:srgbClr val="FF0000"/>
                </a:solidFill>
              </a:rPr>
              <a:t>Prosjekt 2: Korridorene </a:t>
            </a:r>
            <a:r>
              <a:rPr lang="nb-NO" sz="4800" smtClean="0">
                <a:solidFill>
                  <a:srgbClr val="FF0000"/>
                </a:solidFill>
              </a:rPr>
              <a:t>2</a:t>
            </a:r>
            <a:r>
              <a:rPr lang="nb-NO" sz="4800" smtClean="0">
                <a:solidFill>
                  <a:srgbClr val="FF0000"/>
                </a:solidFill>
              </a:rPr>
              <a:t>.– 6</a:t>
            </a:r>
            <a:r>
              <a:rPr lang="nb-NO" sz="4800" dirty="0" smtClean="0">
                <a:solidFill>
                  <a:srgbClr val="FF0000"/>
                </a:solidFill>
              </a:rPr>
              <a:t>. etasje</a:t>
            </a:r>
          </a:p>
          <a:p>
            <a:pPr marL="571500" indent="-571500">
              <a:buFontTx/>
              <a:buChar char="-"/>
            </a:pPr>
            <a:r>
              <a:rPr lang="nb-NO" sz="3600" dirty="0" smtClean="0">
                <a:solidFill>
                  <a:schemeClr val="bg1"/>
                </a:solidFill>
              </a:rPr>
              <a:t>Ny linoleum og nye fotlister</a:t>
            </a:r>
          </a:p>
          <a:p>
            <a:pPr marL="571500" indent="-571500">
              <a:buFontTx/>
              <a:buChar char="-"/>
            </a:pPr>
            <a:r>
              <a:rPr lang="nb-NO" sz="3600" dirty="0" smtClean="0">
                <a:solidFill>
                  <a:schemeClr val="bg1"/>
                </a:solidFill>
              </a:rPr>
              <a:t>Male</a:t>
            </a:r>
          </a:p>
          <a:p>
            <a:endParaRPr lang="nb-NO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uker\Pictures\Mine bilder\Gardeveien\Tjøme 3.5.08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71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-20623" y="5373216"/>
            <a:ext cx="27022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0" dirty="0" smtClean="0">
                <a:solidFill>
                  <a:schemeClr val="bg1"/>
                </a:solidFill>
              </a:rPr>
              <a:t>Annet</a:t>
            </a:r>
            <a:endParaRPr lang="nb-NO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ruker\Pictures\G17\2015 Sameiet\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23528" y="332656"/>
            <a:ext cx="879311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chemeClr val="bg1"/>
                </a:solidFill>
              </a:rPr>
              <a:t>Kafe i Slemdalsveien 1/Misjonskirken:</a:t>
            </a:r>
          </a:p>
          <a:p>
            <a:r>
              <a:rPr lang="nb-NO" sz="3200" dirty="0" smtClean="0">
                <a:solidFill>
                  <a:schemeClr val="bg1"/>
                </a:solidFill>
              </a:rPr>
              <a:t>- Nye dører og vinduer er satt inn mot atriet</a:t>
            </a:r>
          </a:p>
          <a:p>
            <a:r>
              <a:rPr lang="nb-NO" sz="3200" dirty="0" smtClean="0">
                <a:solidFill>
                  <a:schemeClr val="bg1"/>
                </a:solidFill>
              </a:rPr>
              <a:t>- Sameiet har protestert mot muligheter </a:t>
            </a:r>
          </a:p>
          <a:p>
            <a:r>
              <a:rPr lang="nb-NO" sz="3200" dirty="0" smtClean="0">
                <a:solidFill>
                  <a:schemeClr val="bg1"/>
                </a:solidFill>
              </a:rPr>
              <a:t>  for uteservering i atriet/bakgården.</a:t>
            </a:r>
          </a:p>
          <a:p>
            <a:r>
              <a:rPr lang="nb-NO" sz="3200" dirty="0" smtClean="0">
                <a:solidFill>
                  <a:schemeClr val="bg1"/>
                </a:solidFill>
              </a:rPr>
              <a:t>- </a:t>
            </a:r>
            <a:r>
              <a:rPr lang="nb-NO" sz="3200" b="1" dirty="0" smtClean="0">
                <a:solidFill>
                  <a:schemeClr val="bg1"/>
                </a:solidFill>
              </a:rPr>
              <a:t>Protesten/merknaden tatt til følge</a:t>
            </a:r>
            <a:endParaRPr lang="nb-N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SPaSFzdgoCGv6G-_oM29hSw0mMHv7oNbGAyrBG918AM781J4H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" y="-1"/>
            <a:ext cx="4212637" cy="31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QsM9UFCs9qE8Jwy3RCATrQiTGH_LLhbxS9OfuRezLEQXwScL3F1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83" y="0"/>
            <a:ext cx="469370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QJ6mDTyoLYysoAWbKATKmHTVWAZ12NFa0a1D3_G3MUR6Ikyl_HA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546930"/>
            <a:ext cx="4822101" cy="33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1.gstatic.com/images?q=tbn:ANd9GcRnljGZ_W842Tdk-OmH7Bm_cWi2ungCagJj_4Vxj97BCfle_4Z4L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" y="3933056"/>
            <a:ext cx="3911167" cy="292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4766028" y="2836312"/>
            <a:ext cx="4001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«50 </a:t>
            </a:r>
            <a:r>
              <a:rPr lang="nb-NO" sz="3600" dirty="0" err="1" smtClean="0"/>
              <a:t>shades</a:t>
            </a:r>
            <a:r>
              <a:rPr lang="nb-NO" sz="3600" dirty="0" smtClean="0"/>
              <a:t> </a:t>
            </a:r>
            <a:r>
              <a:rPr lang="nb-NO" sz="3600" dirty="0" err="1" smtClean="0"/>
              <a:t>of</a:t>
            </a:r>
            <a:r>
              <a:rPr lang="nb-NO" sz="3600" dirty="0" smtClean="0"/>
              <a:t> Grey»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5050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ruker\AppData\Local\Microsoft\Windows\Temporary Internet Files\Content.Outlook\1VHHCSSR\hist1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5" y="188640"/>
            <a:ext cx="4243536" cy="42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2167338" y="2420888"/>
            <a:ext cx="2304256" cy="212176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440490" y="4858111"/>
            <a:ext cx="806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HH 2 og G17 for drøye 25 år siden og i dag</a:t>
            </a:r>
          </a:p>
        </p:txBody>
      </p:sp>
      <p:pic>
        <p:nvPicPr>
          <p:cNvPr id="3077" name="Picture 5" descr="C:\Users\Bruker\AppData\Local\Microsoft\Windows\Temporary Internet Files\Content.Outlook\1VHHCSSR\hist1881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44" y="219674"/>
            <a:ext cx="4212502" cy="42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393540"/>
            <a:ext cx="235902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131840" y="30309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Kilde 1881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596336" y="364014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dirty="0">
                <a:solidFill>
                  <a:schemeClr val="bg1"/>
                </a:solidFill>
              </a:rPr>
              <a:t>Kilde 1881</a:t>
            </a:r>
          </a:p>
        </p:txBody>
      </p:sp>
    </p:spTree>
    <p:extLst>
      <p:ext uri="{BB962C8B-B14F-4D97-AF65-F5344CB8AC3E}">
        <p14:creationId xmlns:p14="http://schemas.microsoft.com/office/powerpoint/2010/main" val="874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nb-NO" sz="6600" dirty="0" smtClean="0">
                <a:solidFill>
                  <a:srgbClr val="FF0000"/>
                </a:solidFill>
              </a:rPr>
              <a:t>Dagsorden</a:t>
            </a:r>
            <a:br>
              <a:rPr lang="nb-NO" sz="6600" dirty="0" smtClean="0">
                <a:solidFill>
                  <a:srgbClr val="FF0000"/>
                </a:solidFill>
              </a:rPr>
            </a:br>
            <a:endParaRPr lang="nb-NO" sz="6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nb-NO" b="1" dirty="0" smtClean="0">
                <a:solidFill>
                  <a:srgbClr val="FF0000"/>
                </a:solidFill>
              </a:rPr>
              <a:t>Status vedlikehold</a:t>
            </a:r>
          </a:p>
          <a:p>
            <a:pPr marL="457200" indent="-457200"/>
            <a:r>
              <a:rPr lang="nb-NO" b="1" dirty="0" smtClean="0">
                <a:solidFill>
                  <a:srgbClr val="FF0000"/>
                </a:solidFill>
              </a:rPr>
              <a:t>Oppgradering </a:t>
            </a:r>
            <a:r>
              <a:rPr lang="nb-NO" b="1" dirty="0">
                <a:solidFill>
                  <a:srgbClr val="FF0000"/>
                </a:solidFill>
              </a:rPr>
              <a:t>innvendige fellesareal</a:t>
            </a:r>
          </a:p>
          <a:p>
            <a:pPr marL="457200" indent="-457200"/>
            <a:r>
              <a:rPr lang="nb-NO" b="1" dirty="0" smtClean="0">
                <a:solidFill>
                  <a:srgbClr val="FF0000"/>
                </a:solidFill>
              </a:rPr>
              <a:t>Annet</a:t>
            </a:r>
            <a:endParaRPr lang="nb-NO" sz="1000" b="1" dirty="0" smtClean="0">
              <a:solidFill>
                <a:srgbClr val="FF0000"/>
              </a:solidFill>
            </a:endParaRPr>
          </a:p>
          <a:p>
            <a:pPr marL="457200" indent="-457200"/>
            <a:r>
              <a:rPr lang="nb-NO" b="1" dirty="0" smtClean="0">
                <a:solidFill>
                  <a:srgbClr val="FF0000"/>
                </a:solidFill>
              </a:rPr>
              <a:t>Eventuelt/spørsmål/kommentarer</a:t>
            </a:r>
            <a:endParaRPr lang="nb-NO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b-NO" b="1" dirty="0" smtClean="0">
                <a:solidFill>
                  <a:srgbClr val="FF0000"/>
                </a:solidFill>
              </a:rPr>
              <a:t>    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smtClean="0">
                <a:solidFill>
                  <a:srgbClr val="FF0000"/>
                </a:solidFill>
              </a:rPr>
              <a:t>    Slutt </a:t>
            </a:r>
            <a:r>
              <a:rPr lang="nb-NO" b="1" dirty="0">
                <a:solidFill>
                  <a:srgbClr val="FF0000"/>
                </a:solidFill>
              </a:rPr>
              <a:t>kl. 1850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81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78068"/>
              </p:ext>
            </p:extLst>
          </p:nvPr>
        </p:nvGraphicFramePr>
        <p:xfrm>
          <a:off x="251520" y="908720"/>
          <a:ext cx="8712968" cy="5012436"/>
        </p:xfrm>
        <a:graphic>
          <a:graphicData uri="http://schemas.openxmlformats.org/drawingml/2006/table">
            <a:tbl>
              <a:tblPr firstRow="1" firstCol="1" bandRow="1"/>
              <a:tblGrid>
                <a:gridCol w="3240360"/>
                <a:gridCol w="432048"/>
                <a:gridCol w="360040"/>
                <a:gridCol w="360040"/>
                <a:gridCol w="360040"/>
                <a:gridCol w="360040"/>
                <a:gridCol w="360040"/>
                <a:gridCol w="288032"/>
                <a:gridCol w="2952328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År 20-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nb-NO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Utvendig bygg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Taktekking og beslag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Delvis utført i 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Snøfangere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Ettersyn og komplettering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Takoppbygg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heis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Malt 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Takoppbygg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kanaler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Sjekkes 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Takvinduer leiligheter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solidFill>
                            <a:srgbClr val="00B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Service gjennomført 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Baldakiner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Totalrenovert 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Atriet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Trau 3 og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Ny </a:t>
                      </a: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membran</a:t>
                      </a:r>
                      <a:r>
                        <a:rPr lang="nb-NO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+ kulestein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Trau 1 og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Ditto, trau 2 m/planter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Rensking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av </a:t>
                      </a: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hovedsluk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og trau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solidFill>
                            <a:srgbClr val="92D05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Traukanter frigjort for jord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Vinduer over 1. etasje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Tetting utbedret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Taknedløp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til atriet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Lagt i kanal i </a:t>
                      </a: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gangsonen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Utbedre vegg mot Misjons-k.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Frostskader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8520" y="-111349"/>
            <a:ext cx="770485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nb-NO" altLang="nb-NO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Status vedlikehold -  del 1</a:t>
            </a:r>
          </a:p>
          <a:p>
            <a:r>
              <a:rPr lang="nb-NO" altLang="nb-NO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Gjennomførte</a:t>
            </a:r>
            <a:r>
              <a:rPr lang="nb-NO" altLang="nb-N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og </a:t>
            </a:r>
            <a:r>
              <a:rPr lang="nb-NO" altLang="nb-NO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planlagte </a:t>
            </a:r>
            <a:r>
              <a:rPr lang="nb-NO" altLang="nb-NO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tiltak</a:t>
            </a:r>
            <a:endParaRPr lang="nb-NO" altLang="nb-NO" sz="2800" dirty="0" smtClean="0">
              <a:solidFill>
                <a:prstClr val="black"/>
              </a:solidFill>
            </a:endParaRPr>
          </a:p>
          <a:p>
            <a:pPr eaLnBrk="0" hangingPunct="0"/>
            <a:endParaRPr lang="nb-NO" altLang="nb-NO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57766"/>
              </p:ext>
            </p:extLst>
          </p:nvPr>
        </p:nvGraphicFramePr>
        <p:xfrm>
          <a:off x="179512" y="1406344"/>
          <a:ext cx="8369175" cy="4672531"/>
        </p:xfrm>
        <a:graphic>
          <a:graphicData uri="http://schemas.openxmlformats.org/drawingml/2006/table">
            <a:tbl>
              <a:tblPr firstRow="1" firstCol="1" bandRow="1"/>
              <a:tblGrid>
                <a:gridCol w="2896567"/>
                <a:gridCol w="432048"/>
                <a:gridCol w="432048"/>
                <a:gridCol w="432048"/>
                <a:gridCol w="432048"/>
                <a:gridCol w="432048"/>
                <a:gridCol w="432048"/>
                <a:gridCol w="432048"/>
                <a:gridCol w="2448272"/>
              </a:tblGrid>
              <a:tr h="2559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År 20-</a:t>
                      </a:r>
                      <a:endParaRPr lang="nb-NO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nb-NO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nb-NO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b-NO" sz="7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Garasjen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Epoxy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på gulv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Kjøreareal</a:t>
                      </a:r>
                      <a:r>
                        <a:rPr lang="nb-NO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vurderes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Div malerarbeider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Sykkelstativ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Utbedring brannporter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Garasjeporter (2 </a:t>
                      </a: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stk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Nye i 2012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Etablere nye boder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Alle</a:t>
                      </a:r>
                      <a:r>
                        <a:rPr lang="nb-NO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boliger m/kjellerbod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Ordne opp i eierforhold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Alle </a:t>
                      </a: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plasser tinglyst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Utbedring av delevegger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Fellesareal 1. – 6. etasje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nb-NO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Gjennomføres som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 </a:t>
                      </a:r>
                      <a:r>
                        <a:rPr lang="nb-NO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helhetlig prosjekt </a:t>
                      </a:r>
                      <a:endParaRPr lang="nb-NO" sz="18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med arkitektbistand</a:t>
                      </a:r>
                      <a:endParaRPr lang="nb-NO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Nye postkasser 1. etasje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Nytt gulvbelegg (</a:t>
                      </a: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1000kvm)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Div. </a:t>
                      </a: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malerarbeider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234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Belysning inngangsparti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6438" marR="464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5313" y="808638"/>
            <a:ext cx="63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endParaRPr lang="nb-NO" altLang="nb-NO" dirty="0" smtClean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15616" y="1037012"/>
            <a:ext cx="6386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endParaRPr lang="nb-NO" altLang="nb-NO" dirty="0" smtClean="0">
              <a:solidFill>
                <a:prstClr val="black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3332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b="1" dirty="0" smtClean="0"/>
              <a:t>Status vedlikehold - Del </a:t>
            </a:r>
            <a:r>
              <a:rPr lang="nb-NO" sz="3200" b="1" dirty="0"/>
              <a:t>2</a:t>
            </a:r>
            <a:r>
              <a:rPr lang="nb-NO" sz="3200" b="1" dirty="0" smtClean="0"/>
              <a:t/>
            </a:r>
            <a:br>
              <a:rPr lang="nb-NO" sz="3200" b="1" dirty="0" smtClean="0"/>
            </a:br>
            <a:r>
              <a:rPr lang="nb-NO" sz="3200" dirty="0" smtClean="0">
                <a:solidFill>
                  <a:srgbClr val="00B050"/>
                </a:solidFill>
              </a:rPr>
              <a:t>Gjennomførte</a:t>
            </a:r>
            <a:r>
              <a:rPr lang="nb-NO" sz="3200" dirty="0" smtClean="0"/>
              <a:t> og </a:t>
            </a:r>
            <a:r>
              <a:rPr lang="nb-NO" sz="3200" dirty="0" smtClean="0">
                <a:solidFill>
                  <a:srgbClr val="FF0000"/>
                </a:solidFill>
              </a:rPr>
              <a:t>planlagte</a:t>
            </a:r>
            <a:r>
              <a:rPr lang="nb-NO" sz="3200" dirty="0" smtClean="0"/>
              <a:t> tiltak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8151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22941"/>
              </p:ext>
            </p:extLst>
          </p:nvPr>
        </p:nvGraphicFramePr>
        <p:xfrm>
          <a:off x="251520" y="1124744"/>
          <a:ext cx="8712968" cy="4346448"/>
        </p:xfrm>
        <a:graphic>
          <a:graphicData uri="http://schemas.openxmlformats.org/drawingml/2006/table">
            <a:tbl>
              <a:tblPr firstRow="1" firstCol="1" bandRow="1"/>
              <a:tblGrid>
                <a:gridCol w="3240360"/>
                <a:gridCol w="360040"/>
                <a:gridCol w="360040"/>
                <a:gridCol w="360040"/>
                <a:gridCol w="360040"/>
                <a:gridCol w="360040"/>
                <a:gridCol w="288032"/>
                <a:gridCol w="288032"/>
                <a:gridCol w="3096344"/>
              </a:tblGrid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b-NO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nb-NO" sz="16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nb-NO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nb-NO" sz="16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nb-NO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nb-NO" sz="16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nb-NO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nb-NO" sz="1600" b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nb-NO" sz="1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nb-NO" sz="9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9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Telefon/TV-fibernett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Nye porttelefoner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Nytt 2013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Fibernett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Installert i alle leiligheter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Enøk, ventilasjon og avløp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Enøk-tiltak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i fellesanlegg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Samarbeid m/Hafslund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Kanalrens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ventilasjon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Gjennomført i «alle» </a:t>
                      </a: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leiligheter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Trykk-/tidsstyring vifter m.m.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Vifteanlegg </a:t>
                      </a: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uviss levetid,</a:t>
                      </a:r>
                      <a:r>
                        <a:rPr lang="nb-NO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5år?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Rør-rens/vedlikeholdsspyling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Gjennomført i </a:t>
                      </a:r>
                      <a:r>
                        <a:rPr lang="nb-NO" sz="18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lang="nb-NO" sz="18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70 leiligheter</a:t>
                      </a: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Heis</a:t>
                      </a:r>
                      <a:endParaRPr lang="nb-NO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Vurdering av levetid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Uviss levetid</a:t>
                      </a:r>
                      <a:endParaRPr lang="nb-NO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-108520" y="274638"/>
            <a:ext cx="7848872" cy="706090"/>
          </a:xfrm>
        </p:spPr>
        <p:txBody>
          <a:bodyPr>
            <a:noAutofit/>
          </a:bodyPr>
          <a:lstStyle/>
          <a:p>
            <a:pPr lvl="0" indent="449263" algn="l" fontAlgn="base">
              <a:spcAft>
                <a:spcPct val="0"/>
              </a:spcAft>
            </a:pPr>
            <a:r>
              <a:rPr lang="nb-NO" altLang="nb-NO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Status </a:t>
            </a:r>
            <a:r>
              <a:rPr lang="nb-NO" altLang="nb-NO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vedlikehold -  del </a:t>
            </a:r>
            <a:r>
              <a:rPr lang="nb-NO" altLang="nb-NO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nb-NO" altLang="nb-NO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nb-NO" altLang="nb-NO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nb-NO" altLang="nb-NO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lang="nb-NO" altLang="nb-NO" sz="2800" b="1" dirty="0" smtClean="0">
                <a:solidFill>
                  <a:srgbClr val="00B05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Gjennomførte</a:t>
            </a:r>
            <a:r>
              <a:rPr lang="nb-NO" altLang="nb-NO" sz="28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nb-NO" altLang="nb-NO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og </a:t>
            </a:r>
            <a:r>
              <a:rPr lang="nb-NO" altLang="nb-NO" sz="28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planlagte </a:t>
            </a:r>
            <a:r>
              <a:rPr lang="nb-NO" altLang="nb-NO" sz="2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tiltak</a:t>
            </a:r>
            <a:r>
              <a:rPr lang="nb-NO" altLang="nb-NO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nb-NO" altLang="nb-NO" sz="2800" dirty="0">
                <a:solidFill>
                  <a:prstClr val="black"/>
                </a:solidFill>
                <a:ea typeface="+mn-ea"/>
                <a:cs typeface="+mn-cs"/>
              </a:rPr>
            </a:b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803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G:\Mine dokumenter\Mine bilder\Gardeveien\DSC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10074"/>
            <a:ext cx="10299281" cy="68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6156176" y="90904"/>
            <a:ext cx="1368152" cy="1033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>
                <a:solidFill>
                  <a:prstClr val="white"/>
                </a:solidFill>
              </a:rPr>
              <a:t>Trau 1</a:t>
            </a:r>
          </a:p>
          <a:p>
            <a:pPr algn="ctr"/>
            <a:r>
              <a:rPr lang="nb-NO" sz="3600" dirty="0" smtClean="0">
                <a:solidFill>
                  <a:prstClr val="white"/>
                </a:solidFill>
              </a:rPr>
              <a:t>Trau 2</a:t>
            </a:r>
            <a:endParaRPr lang="nb-NO" sz="3600" dirty="0">
              <a:solidFill>
                <a:prstClr val="white"/>
              </a:solidFill>
            </a:endParaRPr>
          </a:p>
        </p:txBody>
      </p:sp>
      <p:cxnSp>
        <p:nvCxnSpPr>
          <p:cNvPr id="31" name="Vinkel 30"/>
          <p:cNvCxnSpPr/>
          <p:nvPr/>
        </p:nvCxnSpPr>
        <p:spPr>
          <a:xfrm rot="5400000">
            <a:off x="5468753" y="1524135"/>
            <a:ext cx="3103041" cy="576065"/>
          </a:xfrm>
          <a:prstGeom prst="bentConnector3">
            <a:avLst>
              <a:gd name="adj1" fmla="val -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Vinkel 1030"/>
          <p:cNvCxnSpPr/>
          <p:nvPr/>
        </p:nvCxnSpPr>
        <p:spPr>
          <a:xfrm rot="5400000">
            <a:off x="6012160" y="1700808"/>
            <a:ext cx="2448272" cy="144016"/>
          </a:xfrm>
          <a:prstGeom prst="bentConnector3">
            <a:avLst>
              <a:gd name="adj1" fmla="val 6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ktangel 1036"/>
          <p:cNvSpPr/>
          <p:nvPr/>
        </p:nvSpPr>
        <p:spPr>
          <a:xfrm>
            <a:off x="7812360" y="90903"/>
            <a:ext cx="1331640" cy="1033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 smtClean="0">
                <a:solidFill>
                  <a:prstClr val="white"/>
                </a:solidFill>
              </a:rPr>
              <a:t>Trau 3</a:t>
            </a:r>
          </a:p>
          <a:p>
            <a:pPr algn="ctr"/>
            <a:r>
              <a:rPr lang="nb-NO" sz="3600" dirty="0" smtClean="0">
                <a:solidFill>
                  <a:prstClr val="white"/>
                </a:solidFill>
              </a:rPr>
              <a:t>Trau 4</a:t>
            </a:r>
            <a:endParaRPr lang="nb-NO" sz="3600" dirty="0">
              <a:solidFill>
                <a:prstClr val="white"/>
              </a:solidFill>
            </a:endParaRPr>
          </a:p>
        </p:txBody>
      </p:sp>
      <p:cxnSp>
        <p:nvCxnSpPr>
          <p:cNvPr id="1060" name="Rett pil 1059"/>
          <p:cNvCxnSpPr/>
          <p:nvPr/>
        </p:nvCxnSpPr>
        <p:spPr>
          <a:xfrm>
            <a:off x="8439372" y="738976"/>
            <a:ext cx="237084" cy="247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Bruker\Pictures\G17\DSCN1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40552" cy="715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7936295" y="6200079"/>
            <a:ext cx="1208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Trau 1</a:t>
            </a:r>
            <a:endParaRPr lang="nb-NO" sz="3200" dirty="0">
              <a:solidFill>
                <a:schemeClr val="bg1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7812360" y="3140968"/>
            <a:ext cx="1208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chemeClr val="bg1"/>
                </a:solidFill>
              </a:rPr>
              <a:t>Trau 2</a:t>
            </a:r>
            <a:endParaRPr lang="nb-N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uker\Pictures\G17\2015 Sameiet\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268" y="-1"/>
            <a:ext cx="5695732" cy="42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uker\Pictures\G17\2015 Sameiet\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03848" cy="42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07504" y="4869160"/>
            <a:ext cx="1517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err="1" smtClean="0"/>
              <a:t>Takvann</a:t>
            </a:r>
            <a:r>
              <a:rPr lang="nb-NO" sz="3600" dirty="0" smtClean="0"/>
              <a:t> ledes nå i kanaler til sluk for å unngå </a:t>
            </a:r>
          </a:p>
          <a:p>
            <a:r>
              <a:rPr lang="nb-NO" sz="3600" dirty="0" smtClean="0"/>
              <a:t>slimete og glatte gangareal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8915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uker\Pictures\G17\2015 Sameiet\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991"/>
            <a:ext cx="3877657" cy="51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uker\Pictures\G17\2015 Sameiet\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24" y="58991"/>
            <a:ext cx="3877656" cy="51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66056" y="5402383"/>
            <a:ext cx="8662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Utfordring:</a:t>
            </a:r>
          </a:p>
          <a:p>
            <a:r>
              <a:rPr lang="nb-NO" sz="3600" dirty="0" smtClean="0"/>
              <a:t>Frostsprengning i teglvegg mot Misjonskirken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6528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408</Words>
  <Application>Microsoft Office PowerPoint</Application>
  <PresentationFormat>Skjermfremvisning (4:3)</PresentationFormat>
  <Paragraphs>420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PowerPoint-presentasjon</vt:lpstr>
      <vt:lpstr>Dagsorden </vt:lpstr>
      <vt:lpstr>PowerPoint-presentasjon</vt:lpstr>
      <vt:lpstr>Status vedlikehold - Del 2 Gjennomførte og planlagte tiltak</vt:lpstr>
      <vt:lpstr> Status vedlikehold -  del 3       Gjennomførte og planlagte tiltak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Sameiet Majorstutorvet</dc:title>
  <dc:creator>Bruker</dc:creator>
  <cp:lastModifiedBy>Bruker</cp:lastModifiedBy>
  <cp:revision>37</cp:revision>
  <dcterms:created xsi:type="dcterms:W3CDTF">2015-02-09T15:29:39Z</dcterms:created>
  <dcterms:modified xsi:type="dcterms:W3CDTF">2015-02-12T16:22:14Z</dcterms:modified>
</cp:coreProperties>
</file>