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4"/>
  </p:sldMasterIdLst>
  <p:notesMasterIdLst>
    <p:notesMasterId r:id="rId29"/>
  </p:notesMasterIdLst>
  <p:sldIdLst>
    <p:sldId id="380" r:id="rId5"/>
    <p:sldId id="389" r:id="rId6"/>
    <p:sldId id="388" r:id="rId7"/>
    <p:sldId id="390" r:id="rId8"/>
    <p:sldId id="391" r:id="rId9"/>
    <p:sldId id="392" r:id="rId10"/>
    <p:sldId id="393" r:id="rId11"/>
    <p:sldId id="394" r:id="rId12"/>
    <p:sldId id="398" r:id="rId13"/>
    <p:sldId id="403" r:id="rId14"/>
    <p:sldId id="404" r:id="rId15"/>
    <p:sldId id="405" r:id="rId16"/>
    <p:sldId id="406" r:id="rId17"/>
    <p:sldId id="407" r:id="rId18"/>
    <p:sldId id="401" r:id="rId19"/>
    <p:sldId id="408" r:id="rId20"/>
    <p:sldId id="409" r:id="rId21"/>
    <p:sldId id="410" r:id="rId22"/>
    <p:sldId id="411" r:id="rId23"/>
    <p:sldId id="402" r:id="rId24"/>
    <p:sldId id="395" r:id="rId25"/>
    <p:sldId id="396" r:id="rId26"/>
    <p:sldId id="397" r:id="rId27"/>
    <p:sldId id="387" r:id="rId28"/>
  </p:sldIdLst>
  <p:sldSz cx="12192000" cy="6858000"/>
  <p:notesSz cx="6858000" cy="9144000"/>
  <p:embeddedFontLst>
    <p:embeddedFont>
      <p:font typeface="MV Boli" panose="02000500030200090000" pitchFamily="2" charset="0"/>
      <p:regular r:id="rId30"/>
    </p:embeddedFont>
    <p:embeddedFont>
      <p:font typeface="Oslo Sans Office Normal" panose="020B0604020202020204" charset="0"/>
      <p:regular r:id="rId31"/>
      <p:bold r:id="rId32"/>
      <p:italic r:id="rId33"/>
      <p:boldItalic r:id="rId34"/>
    </p:embeddedFont>
    <p:embeddedFont>
      <p:font typeface="Gabriola" panose="04040605051002020D02" pitchFamily="82" charset="0"/>
      <p:regular r:id="rId35"/>
    </p:embeddedFont>
    <p:embeddedFont>
      <p:font typeface="Oslo Sans Light" panose="020B0604020202020204" charset="0"/>
      <p:regular r:id="rId36"/>
      <p:italic r:id="rId37"/>
    </p:embeddedFont>
    <p:embeddedFont>
      <p:font typeface="Oslo Sans"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380"/>
            <p14:sldId id="389"/>
            <p14:sldId id="388"/>
            <p14:sldId id="390"/>
            <p14:sldId id="391"/>
            <p14:sldId id="392"/>
            <p14:sldId id="393"/>
            <p14:sldId id="394"/>
            <p14:sldId id="398"/>
            <p14:sldId id="403"/>
            <p14:sldId id="404"/>
            <p14:sldId id="405"/>
            <p14:sldId id="406"/>
            <p14:sldId id="407"/>
            <p14:sldId id="401"/>
            <p14:sldId id="408"/>
            <p14:sldId id="409"/>
            <p14:sldId id="410"/>
            <p14:sldId id="411"/>
            <p14:sldId id="402"/>
            <p14:sldId id="395"/>
            <p14:sldId id="396"/>
            <p14:sldId id="397"/>
          </p14:sldIdLst>
        </p14:section>
        <p14:section name="Hjelp" id="{BAAE5B51-A85F-D14F-A0D9-4D059F5301C7}">
          <p14:sldIdLst>
            <p14:sldId id="3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E9FF"/>
    <a:srgbClr val="D0BFAE"/>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25"/>
    <p:restoredTop sz="91531"/>
  </p:normalViewPr>
  <p:slideViewPr>
    <p:cSldViewPr snapToGrid="0" snapToObjects="1" showGuides="1">
      <p:cViewPr varScale="1">
        <p:scale>
          <a:sx n="100" d="100"/>
          <a:sy n="100" d="100"/>
        </p:scale>
        <p:origin x="1038"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996CD-C051-524E-B0EC-F7D3DAFC406C}" type="datetimeFigureOut">
              <a:rPr lang="nb-NO" smtClean="0"/>
              <a:t>03.01.2021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70C78-173F-D64A-A73A-E7995BB9F680}" type="slidenum">
              <a:rPr lang="nb-NO" smtClean="0"/>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t>1</a:t>
            </a:fld>
            <a:endParaRPr lang="nb-NO"/>
          </a:p>
        </p:txBody>
      </p:sp>
    </p:spTree>
    <p:extLst>
      <p:ext uri="{BB962C8B-B14F-4D97-AF65-F5344CB8AC3E}">
        <p14:creationId xmlns:p14="http://schemas.microsoft.com/office/powerpoint/2010/main" val="2304639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ilde by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bygning, utendørs&#10;&#10;Automatisk generert beskrivelse">
            <a:extLst>
              <a:ext uri="{FF2B5EF4-FFF2-40B4-BE49-F238E27FC236}">
                <a16:creationId xmlns:a16="http://schemas.microsoft.com/office/drawing/2014/main" id="{7E7EC66A-4502-9249-A55F-640D9F420E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0"/>
            <a:ext cx="12192001"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03.01.2021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48341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03.01.2021</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03.01.2021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03.01.2021</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03.01.2021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03.01.2021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03.01.2021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03.01.2021</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03.01.2021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03.01.2021</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03.01.2021</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bilde marka">
    <p:bg>
      <p:bgPr>
        <a:solidFill>
          <a:schemeClr val="accent3"/>
        </a:solidFill>
        <a:effectLst/>
      </p:bgPr>
    </p:bg>
    <p:spTree>
      <p:nvGrpSpPr>
        <p:cNvPr id="1" name=""/>
        <p:cNvGrpSpPr/>
        <p:nvPr/>
      </p:nvGrpSpPr>
      <p:grpSpPr>
        <a:xfrm>
          <a:off x="0" y="0"/>
          <a:ext cx="0" cy="0"/>
          <a:chOff x="0" y="0"/>
          <a:chExt cx="0" cy="0"/>
        </a:xfrm>
      </p:grpSpPr>
      <p:pic>
        <p:nvPicPr>
          <p:cNvPr id="12" name="Bilde 11" descr="Et bilde som inneholder himmel, utendørs, natur, skyer&#10;&#10;Automatisk generert beskrivelse">
            <a:extLst>
              <a:ext uri="{FF2B5EF4-FFF2-40B4-BE49-F238E27FC236}">
                <a16:creationId xmlns:a16="http://schemas.microsoft.com/office/drawing/2014/main" id="{14A8EF75-01EA-774E-9124-B9A766809B1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03.01.2021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4255830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03.01.2021</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03.01.2021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03.01.2021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03.01.2021</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dirty="0"/>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03.01.2021</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03.01.2021</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03.01.2021</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03.01.2021</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03.01.2021</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03.01.2021</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bilde fjord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vann, utendørs, himmel&#10;&#10;Automatisk generert beskrivelse">
            <a:extLst>
              <a:ext uri="{FF2B5EF4-FFF2-40B4-BE49-F238E27FC236}">
                <a16:creationId xmlns:a16="http://schemas.microsoft.com/office/drawing/2014/main" id="{5529CA15-BE40-1D42-9D15-E0A7E69223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03.01.2021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062248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dirty="0"/>
              <a:t>1. legg et bilde i </a:t>
            </a:r>
            <a:r>
              <a:rPr lang="nb-NO" noProof="0" dirty="0" err="1"/>
              <a:t>bildeboksen</a:t>
            </a:r>
            <a:r>
              <a:rPr lang="nb-NO" noProof="0" dirty="0"/>
              <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03.01.2021</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03.01.2021</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Klikk for å redigere tittelstil</a:t>
            </a:r>
            <a:endParaRPr lang="en-US"/>
          </a:p>
        </p:txBody>
      </p:sp>
    </p:spTree>
    <p:extLst>
      <p:ext uri="{BB962C8B-B14F-4D97-AF65-F5344CB8AC3E}">
        <p14:creationId xmlns:p14="http://schemas.microsoft.com/office/powerpoint/2010/main" val="402555676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tel og brødteks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Klikk for å redigere tittelstil</a:t>
            </a:r>
            <a:endParaRPr lang="en-US"/>
          </a:p>
        </p:txBody>
      </p:sp>
      <p:sp>
        <p:nvSpPr>
          <p:cNvPr id="3" name="Text Placeholder 2"/>
          <p:cNvSpPr>
            <a:spLocks noGrp="1"/>
          </p:cNvSpPr>
          <p:nvPr>
            <p:ph type="body" idx="1"/>
          </p:nvPr>
        </p:nvSpPr>
        <p:spPr>
          <a:xfrm>
            <a:off x="609600" y="1535114"/>
            <a:ext cx="10972800" cy="363764"/>
          </a:xfrm>
        </p:spPr>
        <p:txBody>
          <a:bodyPr anchor="t">
            <a:normAutofit/>
          </a:bodyPr>
          <a:lstStyle>
            <a:lvl1pPr marL="0" indent="0">
              <a:buNone/>
              <a:defRPr sz="20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Content Placeholder 3"/>
          <p:cNvSpPr>
            <a:spLocks noGrp="1"/>
          </p:cNvSpPr>
          <p:nvPr>
            <p:ph sz="half" idx="2"/>
          </p:nvPr>
        </p:nvSpPr>
        <p:spPr>
          <a:xfrm>
            <a:off x="609600" y="1898879"/>
            <a:ext cx="10972800" cy="4130675"/>
          </a:xfrm>
        </p:spPr>
        <p:txBody>
          <a:bodyPr>
            <a:normAutofit/>
          </a:bodyPr>
          <a:lstStyle>
            <a:lvl1pPr>
              <a:defRPr sz="1600"/>
            </a:lvl1pPr>
            <a:lvl2pPr marL="608400">
              <a:defRPr sz="1600"/>
            </a:lvl2pPr>
            <a:lvl3pPr marL="896400">
              <a:defRPr sz="1600"/>
            </a:lvl3pPr>
            <a:lvl4pPr marL="1184400">
              <a:defRPr sz="1600"/>
            </a:lvl4pPr>
            <a:lvl5pPr marL="1472400">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Tree>
    <p:extLst>
      <p:ext uri="{BB962C8B-B14F-4D97-AF65-F5344CB8AC3E}">
        <p14:creationId xmlns:p14="http://schemas.microsoft.com/office/powerpoint/2010/main" val="27823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03.01.2021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03.01.2021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03.01.2021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03.01.2021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03.01.2021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03.01.2021</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03.01.2021</a:t>
            </a:fld>
            <a:endParaRPr lang="nb-NO" dirty="0"/>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dirty="0"/>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dirty="0"/>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endParaRPr lang="nb-NO" sz="800" dirty="0">
                <a:solidFill>
                  <a:schemeClr val="tx1"/>
                </a:solidFill>
              </a:endParaRP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787" r:id="rId4"/>
    <p:sldLayoutId id="2147483786" r:id="rId5"/>
    <p:sldLayoutId id="2147483705" r:id="rId6"/>
    <p:sldLayoutId id="2147483706" r:id="rId7"/>
    <p:sldLayoutId id="2147483712" r:id="rId8"/>
    <p:sldLayoutId id="2147483711" r:id="rId9"/>
    <p:sldLayoutId id="2147483840" r:id="rId10"/>
    <p:sldLayoutId id="2147483866" r:id="rId11"/>
    <p:sldLayoutId id="2147483850" r:id="rId12"/>
    <p:sldLayoutId id="2147483849" r:id="rId13"/>
    <p:sldLayoutId id="2147483844" r:id="rId14"/>
    <p:sldLayoutId id="2147483845" r:id="rId15"/>
    <p:sldLayoutId id="2147483846" r:id="rId16"/>
    <p:sldLayoutId id="2147483740" r:id="rId17"/>
    <p:sldLayoutId id="2147483741" r:id="rId18"/>
    <p:sldLayoutId id="2147483860" r:id="rId19"/>
    <p:sldLayoutId id="2147483742" r:id="rId20"/>
    <p:sldLayoutId id="2147483743" r:id="rId21"/>
    <p:sldLayoutId id="2147483864" r:id="rId22"/>
    <p:sldLayoutId id="2147483865" r:id="rId23"/>
    <p:sldLayoutId id="2147483754" r:id="rId24"/>
    <p:sldLayoutId id="2147483833" r:id="rId25"/>
    <p:sldLayoutId id="2147483756" r:id="rId26"/>
    <p:sldLayoutId id="2147483834" r:id="rId27"/>
    <p:sldLayoutId id="2147483755" r:id="rId28"/>
    <p:sldLayoutId id="2147483835" r:id="rId29"/>
    <p:sldLayoutId id="2147483757" r:id="rId30"/>
    <p:sldLayoutId id="2147483836" r:id="rId31"/>
    <p:sldLayoutId id="2147483867" r:id="rId32"/>
    <p:sldLayoutId id="2147483868" r:id="rId33"/>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no/imgres?imgurl=https://www.frieord.no/wp-content/uploads/2014/08/shutterstock_74083027-WEB.jpg&amp;imgrefurl=https://www.frieord.no/&amp;docid=5J4KidPcKSEV6M&amp;tbnid=QdoRRsYVoh01lM:&amp;w=1024&amp;h=702&amp;bih=622&amp;biw=1014&amp;ved=0ahUKEwi_s_er16fOAhWK2SwKHZuZD9AQxiAIAg&amp;iact=c&amp;ictx=1" TargetMode="External"/><Relationship Id="rId2" Type="http://schemas.openxmlformats.org/officeDocument/2006/relationships/image" Target="../media/image18.jpeg"/><Relationship Id="rId1" Type="http://schemas.openxmlformats.org/officeDocument/2006/relationships/slideLayout" Target="../slideLayouts/slideLayout3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DA5870-3E89-4435-942C-5540DE8EA9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6F08C794-E8B4-4AF7-87FF-DB211F2CCD60}"/>
              </a:ext>
            </a:extLst>
          </p:cNvPr>
          <p:cNvSpPr/>
          <p:nvPr/>
        </p:nvSpPr>
        <p:spPr>
          <a:xfrm>
            <a:off x="6096000" y="2032001"/>
            <a:ext cx="6096000" cy="406082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Plassholder for dato 5">
            <a:extLst>
              <a:ext uri="{FF2B5EF4-FFF2-40B4-BE49-F238E27FC236}">
                <a16:creationId xmlns:a16="http://schemas.microsoft.com/office/drawing/2014/main" id="{DC472868-1EC9-E24B-BBBB-982819089899}"/>
              </a:ext>
            </a:extLst>
          </p:cNvPr>
          <p:cNvSpPr>
            <a:spLocks noGrp="1"/>
          </p:cNvSpPr>
          <p:nvPr>
            <p:ph type="dt" sz="half" idx="10"/>
          </p:nvPr>
        </p:nvSpPr>
        <p:spPr/>
        <p:txBody>
          <a:bodyPr/>
          <a:lstStyle/>
          <a:p>
            <a:fld id="{91AD6CB9-E413-484D-92E4-DB8D5D59CE7A}" type="datetime1">
              <a:rPr lang="nb-NO" smtClean="0"/>
              <a:t>03.01.2021</a:t>
            </a:fld>
            <a:endParaRPr lang="nb-NO"/>
          </a:p>
        </p:txBody>
      </p:sp>
      <p:sp>
        <p:nvSpPr>
          <p:cNvPr id="8" name="Plassholder for lysbildenummer 7">
            <a:extLst>
              <a:ext uri="{FF2B5EF4-FFF2-40B4-BE49-F238E27FC236}">
                <a16:creationId xmlns:a16="http://schemas.microsoft.com/office/drawing/2014/main" id="{6C7D7555-3097-0944-81FE-414A96688514}"/>
              </a:ext>
            </a:extLst>
          </p:cNvPr>
          <p:cNvSpPr>
            <a:spLocks noGrp="1"/>
          </p:cNvSpPr>
          <p:nvPr>
            <p:ph type="sldNum" sz="quarter" idx="12"/>
          </p:nvPr>
        </p:nvSpPr>
        <p:spPr/>
        <p:txBody>
          <a:bodyPr/>
          <a:lstStyle/>
          <a:p>
            <a:fld id="{8ACEFDFC-287E-0A4D-81A7-6CC8C070690D}" type="slidenum">
              <a:rPr lang="nb-NO" smtClean="0"/>
              <a:pPr/>
              <a:t>1</a:t>
            </a:fld>
            <a:endParaRPr lang="nb-NO"/>
          </a:p>
        </p:txBody>
      </p:sp>
      <p:sp>
        <p:nvSpPr>
          <p:cNvPr id="10" name="Tittel 9">
            <a:extLst>
              <a:ext uri="{FF2B5EF4-FFF2-40B4-BE49-F238E27FC236}">
                <a16:creationId xmlns:a16="http://schemas.microsoft.com/office/drawing/2014/main" id="{72E03243-FF44-5040-AFF3-72664D3003F0}"/>
              </a:ext>
            </a:extLst>
          </p:cNvPr>
          <p:cNvSpPr>
            <a:spLocks noGrp="1"/>
          </p:cNvSpPr>
          <p:nvPr>
            <p:ph type="ctrTitle"/>
          </p:nvPr>
        </p:nvSpPr>
        <p:spPr>
          <a:xfrm>
            <a:off x="7115174" y="0"/>
            <a:ext cx="5299329" cy="4060824"/>
          </a:xfrm>
        </p:spPr>
        <p:txBody>
          <a:bodyPr>
            <a:normAutofit/>
          </a:bodyPr>
          <a:lstStyle/>
          <a:p>
            <a:r>
              <a:rPr lang="nb-NO" sz="3200" dirty="0" err="1"/>
              <a:t>Majorstuhjemmene</a:t>
            </a:r>
            <a:endParaRPr lang="nb-NO" sz="3200" dirty="0"/>
          </a:p>
        </p:txBody>
      </p:sp>
      <p:sp>
        <p:nvSpPr>
          <p:cNvPr id="11" name="Undertittel 10">
            <a:extLst>
              <a:ext uri="{FF2B5EF4-FFF2-40B4-BE49-F238E27FC236}">
                <a16:creationId xmlns:a16="http://schemas.microsoft.com/office/drawing/2014/main" id="{4023DFC7-31FD-BB4E-A30E-5F605BE50216}"/>
              </a:ext>
            </a:extLst>
          </p:cNvPr>
          <p:cNvSpPr>
            <a:spLocks noGrp="1"/>
          </p:cNvSpPr>
          <p:nvPr>
            <p:ph type="subTitle" idx="1"/>
          </p:nvPr>
        </p:nvSpPr>
        <p:spPr>
          <a:xfrm>
            <a:off x="7115175" y="4060824"/>
            <a:ext cx="3807267" cy="2032001"/>
          </a:xfrm>
        </p:spPr>
        <p:txBody>
          <a:bodyPr/>
          <a:lstStyle/>
          <a:p>
            <a:r>
              <a:rPr lang="nb-NO" dirty="0"/>
              <a:t>Informasjonsmøte naboer</a:t>
            </a:r>
          </a:p>
          <a:p>
            <a:r>
              <a:rPr lang="nb-NO" dirty="0"/>
              <a:t>19.11.2020</a:t>
            </a:r>
          </a:p>
        </p:txBody>
      </p:sp>
      <p:pic>
        <p:nvPicPr>
          <p:cNvPr id="14" name="Bilde 10">
            <a:extLst>
              <a:ext uri="{FF2B5EF4-FFF2-40B4-BE49-F238E27FC236}">
                <a16:creationId xmlns:a16="http://schemas.microsoft.com/office/drawing/2014/main" id="{C7E2242E-9E48-4182-BEDE-6188E5B75CC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287183" y="6108065"/>
            <a:ext cx="783427" cy="783427"/>
          </a:xfrm>
          <a:prstGeom prst="rect">
            <a:avLst/>
          </a:prstGeom>
        </p:spPr>
      </p:pic>
    </p:spTree>
    <p:extLst>
      <p:ext uri="{BB962C8B-B14F-4D97-AF65-F5344CB8AC3E}">
        <p14:creationId xmlns:p14="http://schemas.microsoft.com/office/powerpoint/2010/main" val="1788096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2400" dirty="0" err="1" smtClean="0">
                <a:solidFill>
                  <a:schemeClr val="bg2">
                    <a:lumMod val="50000"/>
                  </a:schemeClr>
                </a:solidFill>
              </a:rPr>
              <a:t>Sykehjemsetatens</a:t>
            </a:r>
            <a:r>
              <a:rPr lang="nb-NO" sz="2400" dirty="0" smtClean="0">
                <a:solidFill>
                  <a:schemeClr val="bg2">
                    <a:lumMod val="50000"/>
                  </a:schemeClr>
                </a:solidFill>
              </a:rPr>
              <a:t> </a:t>
            </a:r>
            <a:r>
              <a:rPr lang="nb-NO" sz="2400" dirty="0">
                <a:solidFill>
                  <a:schemeClr val="bg2">
                    <a:lumMod val="50000"/>
                  </a:schemeClr>
                </a:solidFill>
              </a:rPr>
              <a:t>samfunnsoppdrag</a:t>
            </a:r>
            <a:br>
              <a:rPr lang="nb-NO" sz="2400" dirty="0">
                <a:solidFill>
                  <a:schemeClr val="bg2">
                    <a:lumMod val="50000"/>
                  </a:schemeClr>
                </a:solidFill>
              </a:rPr>
            </a:br>
            <a:endParaRPr lang="nb-NO" sz="2400" dirty="0">
              <a:solidFill>
                <a:schemeClr val="bg2">
                  <a:lumMod val="50000"/>
                </a:schemeClr>
              </a:solidFill>
            </a:endParaRPr>
          </a:p>
        </p:txBody>
      </p:sp>
      <p:sp>
        <p:nvSpPr>
          <p:cNvPr id="3" name="Rektangel 2"/>
          <p:cNvSpPr/>
          <p:nvPr/>
        </p:nvSpPr>
        <p:spPr>
          <a:xfrm>
            <a:off x="760021" y="1151906"/>
            <a:ext cx="9933709" cy="2646878"/>
          </a:xfrm>
          <a:prstGeom prst="rect">
            <a:avLst/>
          </a:prstGeom>
        </p:spPr>
        <p:txBody>
          <a:bodyPr wrap="square">
            <a:spAutoFit/>
          </a:bodyPr>
          <a:lstStyle/>
          <a:p>
            <a:r>
              <a:rPr lang="nb-NO" sz="1600" dirty="0"/>
              <a:t>Sykehjemsetaten skal gi personer med behov for heldøgns pleie, rehabilitering og omsorg et best mulig tilbud innenfor de vedtatte politiske, økonomiske og administrative rammer i Oslo </a:t>
            </a:r>
            <a:r>
              <a:rPr lang="nb-NO" sz="1600" dirty="0" smtClean="0"/>
              <a:t>kommune. </a:t>
            </a:r>
          </a:p>
          <a:p>
            <a:pPr algn="ctr"/>
            <a:r>
              <a:rPr lang="nb-NO" b="1" dirty="0" smtClean="0">
                <a:solidFill>
                  <a:schemeClr val="bg2">
                    <a:lumMod val="50000"/>
                  </a:schemeClr>
                </a:solidFill>
              </a:rPr>
              <a:t>Vår visjon: Livsutfoldelse i trygge omgivelser </a:t>
            </a:r>
          </a:p>
          <a:p>
            <a:pPr algn="ctr"/>
            <a:r>
              <a:rPr lang="nb-NO" sz="1400" dirty="0" smtClean="0">
                <a:solidFill>
                  <a:schemeClr val="bg2">
                    <a:lumMod val="50000"/>
                  </a:schemeClr>
                </a:solidFill>
              </a:rPr>
              <a:t>Selvbestemmelse </a:t>
            </a:r>
            <a:r>
              <a:rPr lang="nb-NO" sz="1400" dirty="0">
                <a:solidFill>
                  <a:schemeClr val="bg2">
                    <a:lumMod val="50000"/>
                  </a:schemeClr>
                </a:solidFill>
              </a:rPr>
              <a:t>- leve sitt eget liv hele </a:t>
            </a:r>
            <a:r>
              <a:rPr lang="nb-NO" sz="1400" dirty="0" smtClean="0">
                <a:solidFill>
                  <a:schemeClr val="bg2">
                    <a:lumMod val="50000"/>
                  </a:schemeClr>
                </a:solidFill>
              </a:rPr>
              <a:t>livet</a:t>
            </a:r>
          </a:p>
          <a:p>
            <a:pPr algn="ctr"/>
            <a:r>
              <a:rPr lang="nb-NO" sz="1400" dirty="0">
                <a:solidFill>
                  <a:schemeClr val="bg2">
                    <a:lumMod val="50000"/>
                  </a:schemeClr>
                </a:solidFill>
              </a:rPr>
              <a:t>Mulighet til privatliv </a:t>
            </a:r>
            <a:r>
              <a:rPr lang="nb-NO" sz="1400" dirty="0" smtClean="0">
                <a:solidFill>
                  <a:schemeClr val="bg2">
                    <a:lumMod val="50000"/>
                  </a:schemeClr>
                </a:solidFill>
              </a:rPr>
              <a:t>og </a:t>
            </a:r>
            <a:r>
              <a:rPr lang="nb-NO" sz="1400" dirty="0">
                <a:solidFill>
                  <a:schemeClr val="bg2">
                    <a:lumMod val="50000"/>
                  </a:schemeClr>
                </a:solidFill>
              </a:rPr>
              <a:t>et sosialt </a:t>
            </a:r>
            <a:r>
              <a:rPr lang="nb-NO" sz="1400" dirty="0" smtClean="0">
                <a:solidFill>
                  <a:schemeClr val="bg2">
                    <a:lumMod val="50000"/>
                  </a:schemeClr>
                </a:solidFill>
              </a:rPr>
              <a:t>liv</a:t>
            </a:r>
          </a:p>
          <a:p>
            <a:pPr algn="ctr"/>
            <a:r>
              <a:rPr lang="nb-NO" sz="1400" dirty="0">
                <a:solidFill>
                  <a:schemeClr val="bg2">
                    <a:lumMod val="50000"/>
                  </a:schemeClr>
                </a:solidFill>
              </a:rPr>
              <a:t>Delta i samfunnet</a:t>
            </a:r>
          </a:p>
          <a:p>
            <a:endParaRPr lang="nb-NO" sz="1400" dirty="0">
              <a:solidFill>
                <a:schemeClr val="tx1">
                  <a:lumMod val="75000"/>
                  <a:lumOff val="25000"/>
                </a:schemeClr>
              </a:solidFill>
            </a:endParaRPr>
          </a:p>
          <a:p>
            <a:endParaRPr lang="nb-NO" sz="1400" dirty="0">
              <a:solidFill>
                <a:schemeClr val="tx1">
                  <a:lumMod val="75000"/>
                  <a:lumOff val="25000"/>
                </a:schemeClr>
              </a:solidFill>
            </a:endParaRPr>
          </a:p>
          <a:p>
            <a:endParaRPr lang="nb-NO" sz="1400" dirty="0" smtClean="0">
              <a:solidFill>
                <a:schemeClr val="tx1">
                  <a:lumMod val="75000"/>
                  <a:lumOff val="25000"/>
                </a:schemeClr>
              </a:solidFill>
            </a:endParaRPr>
          </a:p>
          <a:p>
            <a:endParaRPr lang="nb-NO" sz="1400" dirty="0">
              <a:solidFill>
                <a:schemeClr val="tx1">
                  <a:lumMod val="75000"/>
                  <a:lumOff val="25000"/>
                </a:schemeClr>
              </a:solidFill>
            </a:endParaRPr>
          </a:p>
          <a:p>
            <a:endParaRPr lang="nb-NO" dirty="0" smtClean="0"/>
          </a:p>
        </p:txBody>
      </p:sp>
      <p:pic>
        <p:nvPicPr>
          <p:cNvPr id="5" name="Bilde 4" descr="C:\Users\Sye21534\AppData\Local\Microsoft\Windows\Temporary Internet Files\Content.Outlook\TE1KNJ2M\hundebesøk (2).jp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bwMode="auto">
          <a:xfrm>
            <a:off x="5973373" y="2958458"/>
            <a:ext cx="4518475" cy="3011581"/>
          </a:xfrm>
          <a:prstGeom prst="rect">
            <a:avLst/>
          </a:prstGeom>
          <a:ln>
            <a:noFill/>
          </a:ln>
          <a:effectLst>
            <a:softEdge rad="112500"/>
          </a:effectLst>
        </p:spPr>
      </p:pic>
      <p:pic>
        <p:nvPicPr>
          <p:cNvPr id="7" name="Bilde 6" descr="Relatert bilde">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163783" y="2958459"/>
            <a:ext cx="4742958" cy="3011582"/>
          </a:xfrm>
          <a:prstGeom prst="rect">
            <a:avLst/>
          </a:prstGeom>
          <a:ln>
            <a:noFill/>
          </a:ln>
          <a:effectLst>
            <a:softEdge rad="112500"/>
          </a:effectLst>
        </p:spPr>
      </p:pic>
    </p:spTree>
    <p:extLst>
      <p:ext uri="{BB962C8B-B14F-4D97-AF65-F5344CB8AC3E}">
        <p14:creationId xmlns:p14="http://schemas.microsoft.com/office/powerpoint/2010/main" val="2365904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373381"/>
            <a:ext cx="9469438" cy="1658620"/>
          </a:xfrm>
        </p:spPr>
        <p:txBody>
          <a:bodyPr>
            <a:normAutofit/>
          </a:bodyPr>
          <a:lstStyle/>
          <a:p>
            <a:pPr algn="ctr"/>
            <a:r>
              <a:rPr lang="nb-NO" sz="2400" dirty="0" err="1" smtClean="0">
                <a:solidFill>
                  <a:schemeClr val="accent6">
                    <a:lumMod val="50000"/>
                  </a:schemeClr>
                </a:solidFill>
              </a:rPr>
              <a:t>Oslostandaren</a:t>
            </a:r>
            <a:r>
              <a:rPr lang="nb-NO" sz="2400" dirty="0" smtClean="0">
                <a:solidFill>
                  <a:schemeClr val="accent6">
                    <a:lumMod val="50000"/>
                  </a:schemeClr>
                </a:solidFill>
              </a:rPr>
              <a:t> for innhold og kvalitet i langtidshjem</a:t>
            </a:r>
            <a:r>
              <a:rPr lang="nb-NO" dirty="0" smtClean="0">
                <a:solidFill>
                  <a:schemeClr val="bg2">
                    <a:lumMod val="50000"/>
                  </a:schemeClr>
                </a:solidFill>
              </a:rPr>
              <a:t/>
            </a:r>
            <a:br>
              <a:rPr lang="nb-NO" dirty="0" smtClean="0">
                <a:solidFill>
                  <a:schemeClr val="bg2">
                    <a:lumMod val="50000"/>
                  </a:schemeClr>
                </a:solidFill>
              </a:rPr>
            </a:br>
            <a:r>
              <a:rPr lang="nb-NO" sz="1400" i="1" dirty="0"/>
              <a:t>J</a:t>
            </a:r>
            <a:r>
              <a:rPr lang="nb-NO" sz="1400" i="1" dirty="0" smtClean="0"/>
              <a:t>anuar 2020</a:t>
            </a:r>
            <a:r>
              <a:rPr lang="nb-NO" dirty="0" smtClean="0">
                <a:solidFill>
                  <a:schemeClr val="accent6"/>
                </a:solidFill>
              </a:rPr>
              <a:t/>
            </a:r>
            <a:br>
              <a:rPr lang="nb-NO" dirty="0" smtClean="0">
                <a:solidFill>
                  <a:schemeClr val="accent6"/>
                </a:solidFill>
              </a:rPr>
            </a:br>
            <a:endParaRPr lang="nb-NO" dirty="0">
              <a:solidFill>
                <a:schemeClr val="accent6"/>
              </a:solidFill>
            </a:endParaRPr>
          </a:p>
        </p:txBody>
      </p:sp>
      <p:sp>
        <p:nvSpPr>
          <p:cNvPr id="3" name="Plassholder for innhold 2"/>
          <p:cNvSpPr>
            <a:spLocks noGrp="1"/>
          </p:cNvSpPr>
          <p:nvPr>
            <p:ph idx="1"/>
          </p:nvPr>
        </p:nvSpPr>
        <p:spPr>
          <a:xfrm>
            <a:off x="695326" y="1318260"/>
            <a:ext cx="9469438" cy="5037716"/>
          </a:xfrm>
        </p:spPr>
        <p:txBody>
          <a:bodyPr/>
          <a:lstStyle/>
          <a:p>
            <a:pPr marL="0" indent="0">
              <a:buNone/>
            </a:pPr>
            <a:r>
              <a:rPr lang="nb-NO" sz="1200" i="1" dirty="0" smtClean="0"/>
              <a:t>«Oslostandarden for langtidshjem er en del av byrådets satsning for å sikre god kvalitet i eldreomsorgen. Oslostandarden gir føringer for innhold og kvalitet i langtidshjem og skal bidra til et likeverdig tilbud uavhengig av hvilket langtidshjem man bor i».</a:t>
            </a:r>
            <a:endParaRPr lang="nb-NO" sz="1200" i="1" dirty="0"/>
          </a:p>
          <a:p>
            <a:pPr>
              <a:buFont typeface="Arial" panose="020B0604020202020204" pitchFamily="34" charset="0"/>
              <a:buChar char="•"/>
            </a:pPr>
            <a:r>
              <a:rPr lang="nb-NO" sz="1400" dirty="0" smtClean="0"/>
              <a:t>Tillitsbasert styring og ledelse</a:t>
            </a:r>
          </a:p>
          <a:p>
            <a:pPr>
              <a:buFont typeface="Arial" panose="020B0604020202020204" pitchFamily="34" charset="0"/>
              <a:buChar char="•"/>
            </a:pPr>
            <a:r>
              <a:rPr lang="nb-NO" sz="1400" dirty="0" smtClean="0"/>
              <a:t>Beboernes hjem: </a:t>
            </a:r>
            <a:r>
              <a:rPr lang="nb-NO" sz="1400" dirty="0">
                <a:solidFill>
                  <a:schemeClr val="accent6">
                    <a:lumMod val="50000"/>
                  </a:schemeClr>
                </a:solidFill>
              </a:rPr>
              <a:t>E</a:t>
            </a:r>
            <a:r>
              <a:rPr lang="nb-NO" sz="1400" dirty="0" smtClean="0">
                <a:solidFill>
                  <a:schemeClr val="accent6">
                    <a:lumMod val="50000"/>
                  </a:schemeClr>
                </a:solidFill>
              </a:rPr>
              <a:t>t langtidshjem er beboernes hjem, der deres behov og ønsker skal danne grunnlag for det daglige tilbudet. Beboerne skal oppleve gode hverdager, trygghet og respekt i tillegg til å få nødvendig medisinsk behandling.</a:t>
            </a:r>
          </a:p>
          <a:p>
            <a:pPr lvl="5"/>
            <a:r>
              <a:rPr lang="nb-NO" sz="1200" dirty="0" smtClean="0">
                <a:solidFill>
                  <a:schemeClr val="accent6">
                    <a:lumMod val="50000"/>
                  </a:schemeClr>
                </a:solidFill>
              </a:rPr>
              <a:t>Personsentrert </a:t>
            </a:r>
            <a:r>
              <a:rPr lang="nb-NO" sz="1100" dirty="0" smtClean="0">
                <a:solidFill>
                  <a:schemeClr val="accent6">
                    <a:lumMod val="50000"/>
                  </a:schemeClr>
                </a:solidFill>
              </a:rPr>
              <a:t>omsorg-</a:t>
            </a:r>
            <a:r>
              <a:rPr lang="nb-NO" sz="1100" dirty="0" smtClean="0"/>
              <a:t>beboeren</a:t>
            </a:r>
            <a:r>
              <a:rPr lang="nb-NO" sz="1100" dirty="0" smtClean="0">
                <a:solidFill>
                  <a:schemeClr val="accent6">
                    <a:lumMod val="50000"/>
                  </a:schemeClr>
                </a:solidFill>
              </a:rPr>
              <a:t> </a:t>
            </a:r>
            <a:r>
              <a:rPr lang="nb-NO" sz="1100" dirty="0" smtClean="0"/>
              <a:t>skal ha mulighet til å bruke sine egne ressurser</a:t>
            </a:r>
            <a:endParaRPr lang="nb-NO" sz="1200" dirty="0" smtClean="0"/>
          </a:p>
          <a:p>
            <a:pPr lvl="5"/>
            <a:r>
              <a:rPr lang="nb-NO" sz="1200" dirty="0" smtClean="0">
                <a:solidFill>
                  <a:schemeClr val="accent6">
                    <a:lumMod val="50000"/>
                  </a:schemeClr>
                </a:solidFill>
              </a:rPr>
              <a:t>Et godt hverdagsliv </a:t>
            </a:r>
            <a:r>
              <a:rPr lang="nb-NO" sz="1200" dirty="0" smtClean="0"/>
              <a:t>-</a:t>
            </a:r>
            <a:r>
              <a:rPr lang="nb-NO" sz="1000" dirty="0" smtClean="0"/>
              <a:t>beboernes hjem-beboerrommene skal innredes som personlige hjem-privatliv-turer i frisk luft-deltagelse i aktiviteter</a:t>
            </a:r>
          </a:p>
          <a:p>
            <a:pPr lvl="5"/>
            <a:r>
              <a:rPr lang="nb-NO" sz="1200" dirty="0">
                <a:solidFill>
                  <a:schemeClr val="accent6">
                    <a:lumMod val="50000"/>
                  </a:schemeClr>
                </a:solidFill>
              </a:rPr>
              <a:t>M</a:t>
            </a:r>
            <a:r>
              <a:rPr lang="nb-NO" sz="1200" dirty="0" smtClean="0">
                <a:solidFill>
                  <a:schemeClr val="accent6">
                    <a:lumMod val="50000"/>
                  </a:schemeClr>
                </a:solidFill>
              </a:rPr>
              <a:t>at og måltid- </a:t>
            </a:r>
            <a:r>
              <a:rPr lang="nb-NO" sz="1000" dirty="0" smtClean="0"/>
              <a:t>mat tilpasset individuelle ønsker-måltidene skal organiseres slik at beboerne for brukt sine evner og ressurser-sørge for at kulturelle og religiøse tilpasninger ivaretas</a:t>
            </a:r>
          </a:p>
          <a:p>
            <a:pPr lvl="5"/>
            <a:r>
              <a:rPr lang="nb-NO" sz="1200" dirty="0" smtClean="0">
                <a:solidFill>
                  <a:schemeClr val="accent6">
                    <a:lumMod val="50000"/>
                  </a:schemeClr>
                </a:solidFill>
              </a:rPr>
              <a:t>Aktivitet</a:t>
            </a:r>
            <a:r>
              <a:rPr lang="nb-NO" sz="1000" dirty="0" smtClean="0">
                <a:solidFill>
                  <a:schemeClr val="accent6">
                    <a:lumMod val="50000"/>
                  </a:schemeClr>
                </a:solidFill>
              </a:rPr>
              <a:t>-</a:t>
            </a:r>
            <a:r>
              <a:rPr lang="nb-NO" sz="1000" dirty="0" smtClean="0"/>
              <a:t>kartlegge den enkeltes interesser og ønsker- samarbeid med nærmiljø, pårørende og frivillige</a:t>
            </a:r>
          </a:p>
          <a:p>
            <a:pPr marL="2286000" lvl="5" indent="0">
              <a:buNone/>
            </a:pPr>
            <a:r>
              <a:rPr lang="nb-NO" sz="1000" dirty="0" smtClean="0"/>
              <a:t>	Ulike kulturer, minoritetsbakgrunn og identitet </a:t>
            </a:r>
          </a:p>
          <a:p>
            <a:pPr marL="2286000" lvl="5" indent="0">
              <a:buNone/>
            </a:pPr>
            <a:endParaRPr lang="nb-NO" sz="500" dirty="0" smtClean="0"/>
          </a:p>
          <a:p>
            <a:pPr>
              <a:buFont typeface="Arial" panose="020B0604020202020204" pitchFamily="34" charset="0"/>
              <a:buChar char="•"/>
            </a:pPr>
            <a:r>
              <a:rPr lang="nb-NO" sz="1400" dirty="0" smtClean="0"/>
              <a:t>Avansert pleie og behandling</a:t>
            </a:r>
            <a:endParaRPr lang="nb-NO" sz="1400" dirty="0"/>
          </a:p>
          <a:p>
            <a:pPr>
              <a:buFont typeface="Arial" panose="020B0604020202020204" pitchFamily="34" charset="0"/>
              <a:buChar char="•"/>
            </a:pPr>
            <a:r>
              <a:rPr lang="nb-NO" sz="1400" dirty="0" smtClean="0"/>
              <a:t>Kompetanse og kompetanseutvikling</a:t>
            </a:r>
          </a:p>
          <a:p>
            <a:pPr>
              <a:buFont typeface="Arial" panose="020B0604020202020204" pitchFamily="34" charset="0"/>
              <a:buChar char="•"/>
            </a:pPr>
            <a:endParaRPr lang="nb-NO" sz="1400" dirty="0" smtClean="0"/>
          </a:p>
          <a:p>
            <a:pPr>
              <a:buFont typeface="Arial" panose="020B0604020202020204" pitchFamily="34" charset="0"/>
              <a:buChar char="•"/>
            </a:pPr>
            <a:endParaRPr lang="nb-NO" sz="1400" dirty="0"/>
          </a:p>
        </p:txBody>
      </p:sp>
      <p:sp>
        <p:nvSpPr>
          <p:cNvPr id="4" name="Plassholder for dato 3"/>
          <p:cNvSpPr>
            <a:spLocks noGrp="1"/>
          </p:cNvSpPr>
          <p:nvPr>
            <p:ph type="dt" sz="half" idx="10"/>
          </p:nvPr>
        </p:nvSpPr>
        <p:spPr/>
        <p:txBody>
          <a:bodyPr/>
          <a:lstStyle/>
          <a:p>
            <a:fld id="{C20DE0DF-BE6B-D248-92A9-54242D212695}" type="datetime1">
              <a:rPr lang="nb-NO" smtClean="0"/>
              <a:t>03.01.2021</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11</a:t>
            </a:fld>
            <a:endParaRPr lang="nb-NO"/>
          </a:p>
        </p:txBody>
      </p:sp>
    </p:spTree>
    <p:extLst>
      <p:ext uri="{BB962C8B-B14F-4D97-AF65-F5344CB8AC3E}">
        <p14:creationId xmlns:p14="http://schemas.microsoft.com/office/powerpoint/2010/main" val="1680445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400" dirty="0" smtClean="0">
                <a:solidFill>
                  <a:schemeClr val="bg2">
                    <a:lumMod val="50000"/>
                  </a:schemeClr>
                </a:solidFill>
              </a:rPr>
              <a:t>Generelle rammebetingelser for nye byggeprosjekter</a:t>
            </a:r>
            <a:br>
              <a:rPr lang="nb-NO" sz="2400" dirty="0" smtClean="0">
                <a:solidFill>
                  <a:schemeClr val="bg2">
                    <a:lumMod val="50000"/>
                  </a:schemeClr>
                </a:solidFill>
              </a:rPr>
            </a:br>
            <a:r>
              <a:rPr lang="nb-NO" sz="2400" dirty="0" smtClean="0">
                <a:solidFill>
                  <a:schemeClr val="accent6">
                    <a:lumMod val="75000"/>
                  </a:schemeClr>
                </a:solidFill>
              </a:rPr>
              <a:t> </a:t>
            </a:r>
            <a:endParaRPr lang="nb-NO" sz="2400" dirty="0">
              <a:solidFill>
                <a:schemeClr val="accent6">
                  <a:lumMod val="75000"/>
                </a:schemeClr>
              </a:solidFill>
            </a:endParaRPr>
          </a:p>
        </p:txBody>
      </p:sp>
      <p:sp>
        <p:nvSpPr>
          <p:cNvPr id="3" name="Plassholder for innhold 2"/>
          <p:cNvSpPr>
            <a:spLocks noGrp="1"/>
          </p:cNvSpPr>
          <p:nvPr>
            <p:ph idx="1"/>
          </p:nvPr>
        </p:nvSpPr>
        <p:spPr>
          <a:xfrm>
            <a:off x="695326" y="1036948"/>
            <a:ext cx="9469438" cy="4933328"/>
          </a:xfrm>
        </p:spPr>
        <p:txBody>
          <a:bodyPr/>
          <a:lstStyle/>
          <a:p>
            <a:endParaRPr lang="nb-NO" sz="1600" dirty="0" smtClean="0"/>
          </a:p>
          <a:p>
            <a:r>
              <a:rPr lang="nb-NO" sz="1600" dirty="0" smtClean="0"/>
              <a:t>Oppdragsbrev fra byrådsavdelingen (HEI)</a:t>
            </a:r>
          </a:p>
          <a:p>
            <a:r>
              <a:rPr lang="nb-NO" sz="1600" dirty="0"/>
              <a:t>Standard kravspesifikasjoner (SKOK) for Oslo kommune </a:t>
            </a:r>
          </a:p>
          <a:p>
            <a:r>
              <a:rPr lang="nb-NO" sz="1600" dirty="0"/>
              <a:t>Statlige føringer for investeringstilskudd fra Husbanken. </a:t>
            </a:r>
          </a:p>
          <a:p>
            <a:r>
              <a:rPr lang="nb-NO" sz="1600" dirty="0"/>
              <a:t>Tek </a:t>
            </a:r>
            <a:r>
              <a:rPr lang="nb-NO" sz="1600" dirty="0" smtClean="0"/>
              <a:t>17</a:t>
            </a:r>
            <a:endParaRPr lang="nb-NO" sz="1600" dirty="0"/>
          </a:p>
          <a:p>
            <a:r>
              <a:rPr lang="nb-NO" sz="1600" dirty="0" err="1" smtClean="0"/>
              <a:t>Oslostandaren</a:t>
            </a:r>
            <a:r>
              <a:rPr lang="nb-NO" sz="1600" dirty="0" smtClean="0"/>
              <a:t>-Bedre hverdagsliv  (SYE)</a:t>
            </a:r>
          </a:p>
          <a:p>
            <a:r>
              <a:rPr lang="nb-NO" sz="1600" dirty="0" smtClean="0"/>
              <a:t>Reguleringsbestemmelsene (plan og bygningsetaten)</a:t>
            </a:r>
          </a:p>
          <a:p>
            <a:r>
              <a:rPr lang="nb-NO" sz="1600" dirty="0" smtClean="0"/>
              <a:t>Kommunens </a:t>
            </a:r>
            <a:r>
              <a:rPr lang="nb-NO" sz="1600" dirty="0"/>
              <a:t>budsjett 2019 og økonomiplan for 2019 – 2022 </a:t>
            </a:r>
          </a:p>
          <a:p>
            <a:r>
              <a:rPr lang="nb-NO" sz="1600" dirty="0" smtClean="0"/>
              <a:t>Strategisk </a:t>
            </a:r>
            <a:r>
              <a:rPr lang="nb-NO" sz="1600" dirty="0"/>
              <a:t>boligplan for eldre med hjelpebehov, utbygging av heldøgns omsorgstilbud for eldre i Oslo - rullering 2018 – </a:t>
            </a:r>
            <a:r>
              <a:rPr lang="nb-NO" sz="1600" dirty="0" smtClean="0"/>
              <a:t>2028</a:t>
            </a:r>
          </a:p>
          <a:p>
            <a:pPr marL="0" indent="0">
              <a:buNone/>
            </a:pPr>
            <a:endParaRPr lang="nb-NO" dirty="0" smtClean="0"/>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03.01.2021</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12</a:t>
            </a:fld>
            <a:endParaRPr lang="nb-NO"/>
          </a:p>
        </p:txBody>
      </p:sp>
    </p:spTree>
    <p:extLst>
      <p:ext uri="{BB962C8B-B14F-4D97-AF65-F5344CB8AC3E}">
        <p14:creationId xmlns:p14="http://schemas.microsoft.com/office/powerpoint/2010/main" val="3109848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308759"/>
            <a:ext cx="9469438" cy="1723242"/>
          </a:xfrm>
        </p:spPr>
        <p:txBody>
          <a:bodyPr>
            <a:normAutofit/>
          </a:bodyPr>
          <a:lstStyle/>
          <a:p>
            <a:r>
              <a:rPr lang="nb-NO" sz="2400" dirty="0" smtClean="0">
                <a:solidFill>
                  <a:schemeClr val="bg2">
                    <a:lumMod val="50000"/>
                  </a:schemeClr>
                </a:solidFill>
              </a:rPr>
              <a:t>Hvorfor nytt sykehjem?</a:t>
            </a:r>
            <a:endParaRPr lang="nb-NO" sz="2400" dirty="0">
              <a:solidFill>
                <a:schemeClr val="bg2">
                  <a:lumMod val="50000"/>
                </a:schemeClr>
              </a:solidFill>
            </a:endParaRPr>
          </a:p>
        </p:txBody>
      </p:sp>
      <p:sp>
        <p:nvSpPr>
          <p:cNvPr id="4" name="Plassholder for innhold 3"/>
          <p:cNvSpPr>
            <a:spLocks noGrp="1"/>
          </p:cNvSpPr>
          <p:nvPr>
            <p:ph sz="half" idx="2"/>
          </p:nvPr>
        </p:nvSpPr>
        <p:spPr>
          <a:xfrm>
            <a:off x="707821" y="837210"/>
            <a:ext cx="9515474" cy="5383416"/>
          </a:xfrm>
        </p:spPr>
        <p:txBody>
          <a:bodyPr>
            <a:normAutofit/>
          </a:bodyPr>
          <a:lstStyle/>
          <a:p>
            <a:r>
              <a:rPr lang="nb-NO" dirty="0" smtClean="0"/>
              <a:t>Oslo kommune har ca. 4200 </a:t>
            </a:r>
            <a:r>
              <a:rPr lang="nb-NO" dirty="0" err="1" smtClean="0"/>
              <a:t>heldøgnsplasser</a:t>
            </a:r>
            <a:r>
              <a:rPr lang="nb-NO" dirty="0"/>
              <a:t> </a:t>
            </a:r>
            <a:r>
              <a:rPr lang="nb-NO" dirty="0" smtClean="0"/>
              <a:t>(sykehjemsplasser) Omlag 2000 av disse plassene driftes i bygg som ikke oppfyller dagens krav. </a:t>
            </a:r>
            <a:endParaRPr lang="nb-NO" dirty="0"/>
          </a:p>
          <a:p>
            <a:r>
              <a:rPr lang="nb-NO" dirty="0"/>
              <a:t>Mange institusjoner har en grunnstruktur som minner om sykehus. </a:t>
            </a:r>
          </a:p>
          <a:p>
            <a:r>
              <a:rPr lang="nb-NO" dirty="0"/>
              <a:t>Når man ser fremover, vektlegges det stadig mer at langtidshjemmene skal være et hjem for beboerne der de skal leve sitt daglige liv så nært som mulig slik som de har gjort det tidligere. </a:t>
            </a:r>
            <a:endParaRPr lang="nb-NO" dirty="0" smtClean="0"/>
          </a:p>
          <a:p>
            <a:pPr marL="0" indent="0">
              <a:lnSpc>
                <a:spcPct val="150000"/>
              </a:lnSpc>
              <a:buNone/>
            </a:pPr>
            <a:endParaRPr lang="nb-NO" dirty="0" smtClean="0"/>
          </a:p>
          <a:p>
            <a:pPr marL="0" indent="0">
              <a:lnSpc>
                <a:spcPct val="150000"/>
              </a:lnSpc>
              <a:buNone/>
            </a:pPr>
            <a:r>
              <a:rPr lang="nb-NO" dirty="0" smtClean="0"/>
              <a:t>Det </a:t>
            </a:r>
            <a:r>
              <a:rPr lang="nb-NO" dirty="0"/>
              <a:t>er særlig tre forhold som legges til grunn når byggene blir vurdert til å ikke oppfylle dagens krav:</a:t>
            </a:r>
          </a:p>
          <a:p>
            <a:pPr lvl="1">
              <a:lnSpc>
                <a:spcPct val="150000"/>
              </a:lnSpc>
            </a:pPr>
            <a:r>
              <a:rPr lang="nb-NO" b="1" dirty="0">
                <a:solidFill>
                  <a:schemeClr val="accent6">
                    <a:lumMod val="50000"/>
                  </a:schemeClr>
                </a:solidFill>
              </a:rPr>
              <a:t>Krav til enerom med eget bad</a:t>
            </a:r>
          </a:p>
          <a:p>
            <a:pPr lvl="1">
              <a:lnSpc>
                <a:spcPct val="150000"/>
              </a:lnSpc>
            </a:pPr>
            <a:r>
              <a:rPr lang="nb-NO" b="1" dirty="0">
                <a:solidFill>
                  <a:schemeClr val="accent6">
                    <a:lumMod val="50000"/>
                  </a:schemeClr>
                </a:solidFill>
              </a:rPr>
              <a:t>Branntekniske krav </a:t>
            </a:r>
          </a:p>
          <a:p>
            <a:pPr lvl="1">
              <a:lnSpc>
                <a:spcPct val="150000"/>
              </a:lnSpc>
            </a:pPr>
            <a:r>
              <a:rPr lang="nb-NO" b="1" dirty="0">
                <a:solidFill>
                  <a:schemeClr val="accent6">
                    <a:lumMod val="50000"/>
                  </a:schemeClr>
                </a:solidFill>
              </a:rPr>
              <a:t>Krav til ventilasjon. </a:t>
            </a:r>
          </a:p>
          <a:p>
            <a:pPr marL="0" indent="0">
              <a:buNone/>
            </a:pPr>
            <a:endParaRPr lang="nb-NO" dirty="0" smtClean="0"/>
          </a:p>
          <a:p>
            <a:endParaRPr lang="nb-NO" dirty="0"/>
          </a:p>
        </p:txBody>
      </p:sp>
    </p:spTree>
    <p:extLst>
      <p:ext uri="{BB962C8B-B14F-4D97-AF65-F5344CB8AC3E}">
        <p14:creationId xmlns:p14="http://schemas.microsoft.com/office/powerpoint/2010/main" val="3392971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1027" name="Picture 3" descr="F:\stab\Område 2\Prosjekter\Sykehjemsstudie besøk\Furuset\IMG_0478.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232481" y="210022"/>
            <a:ext cx="4169389" cy="311417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stab\Område 2\Prosjekter\Sykehjemsstudie besøk\Furuset\IMG_0476.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45968" y="210022"/>
            <a:ext cx="4169390" cy="31141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816" y="3675416"/>
            <a:ext cx="4197542" cy="314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480" y="3675416"/>
            <a:ext cx="4249856" cy="3174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5824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15</a:t>
            </a:fld>
            <a:endParaRPr lang="nb-NO"/>
          </a:p>
        </p:txBody>
      </p:sp>
      <p:sp>
        <p:nvSpPr>
          <p:cNvPr id="4" name="TekstSylinder 3"/>
          <p:cNvSpPr txBox="1"/>
          <p:nvPr/>
        </p:nvSpPr>
        <p:spPr>
          <a:xfrm>
            <a:off x="3550444" y="2276713"/>
            <a:ext cx="4580100" cy="369332"/>
          </a:xfrm>
          <a:prstGeom prst="rect">
            <a:avLst/>
          </a:prstGeom>
          <a:noFill/>
        </p:spPr>
        <p:txBody>
          <a:bodyPr wrap="none" rtlCol="0">
            <a:spAutoFit/>
          </a:bodyPr>
          <a:lstStyle/>
          <a:p>
            <a:pPr algn="l"/>
            <a:r>
              <a:rPr lang="nb-NO" dirty="0" smtClean="0"/>
              <a:t>Over til Marius Bjørge fra DM Arkitekter</a:t>
            </a:r>
          </a:p>
        </p:txBody>
      </p:sp>
    </p:spTree>
    <p:extLst>
      <p:ext uri="{BB962C8B-B14F-4D97-AF65-F5344CB8AC3E}">
        <p14:creationId xmlns:p14="http://schemas.microsoft.com/office/powerpoint/2010/main" val="3103718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16</a:t>
            </a:fld>
            <a:endParaRPr lang="nb-NO"/>
          </a:p>
        </p:txBody>
      </p:sp>
      <p:pic>
        <p:nvPicPr>
          <p:cNvPr id="4" name="Bilde 3"/>
          <p:cNvPicPr>
            <a:picLocks noChangeAspect="1"/>
          </p:cNvPicPr>
          <p:nvPr/>
        </p:nvPicPr>
        <p:blipFill>
          <a:blip r:embed="rId2"/>
          <a:stretch>
            <a:fillRect/>
          </a:stretch>
        </p:blipFill>
        <p:spPr>
          <a:xfrm>
            <a:off x="1526379" y="57150"/>
            <a:ext cx="10665620" cy="6776743"/>
          </a:xfrm>
          <a:prstGeom prst="rect">
            <a:avLst/>
          </a:prstGeom>
        </p:spPr>
      </p:pic>
    </p:spTree>
    <p:extLst>
      <p:ext uri="{BB962C8B-B14F-4D97-AF65-F5344CB8AC3E}">
        <p14:creationId xmlns:p14="http://schemas.microsoft.com/office/powerpoint/2010/main" val="2884777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17</a:t>
            </a:fld>
            <a:endParaRPr lang="nb-NO"/>
          </a:p>
        </p:txBody>
      </p:sp>
      <p:pic>
        <p:nvPicPr>
          <p:cNvPr id="6" name="Bilde 5"/>
          <p:cNvPicPr>
            <a:picLocks noChangeAspect="1"/>
          </p:cNvPicPr>
          <p:nvPr/>
        </p:nvPicPr>
        <p:blipFill>
          <a:blip r:embed="rId2"/>
          <a:stretch>
            <a:fillRect/>
          </a:stretch>
        </p:blipFill>
        <p:spPr>
          <a:xfrm>
            <a:off x="1178720" y="139953"/>
            <a:ext cx="10317956" cy="6517524"/>
          </a:xfrm>
          <a:prstGeom prst="rect">
            <a:avLst/>
          </a:prstGeom>
        </p:spPr>
      </p:pic>
    </p:spTree>
    <p:extLst>
      <p:ext uri="{BB962C8B-B14F-4D97-AF65-F5344CB8AC3E}">
        <p14:creationId xmlns:p14="http://schemas.microsoft.com/office/powerpoint/2010/main" val="2421376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18</a:t>
            </a:fld>
            <a:endParaRPr lang="nb-NO"/>
          </a:p>
        </p:txBody>
      </p:sp>
      <p:pic>
        <p:nvPicPr>
          <p:cNvPr id="4" name="Bilde 3"/>
          <p:cNvPicPr>
            <a:picLocks noChangeAspect="1"/>
          </p:cNvPicPr>
          <p:nvPr/>
        </p:nvPicPr>
        <p:blipFill>
          <a:blip r:embed="rId2"/>
          <a:stretch>
            <a:fillRect/>
          </a:stretch>
        </p:blipFill>
        <p:spPr>
          <a:xfrm>
            <a:off x="1318047" y="192384"/>
            <a:ext cx="10269115" cy="6465093"/>
          </a:xfrm>
          <a:prstGeom prst="rect">
            <a:avLst/>
          </a:prstGeom>
        </p:spPr>
      </p:pic>
    </p:spTree>
    <p:extLst>
      <p:ext uri="{BB962C8B-B14F-4D97-AF65-F5344CB8AC3E}">
        <p14:creationId xmlns:p14="http://schemas.microsoft.com/office/powerpoint/2010/main" val="3536422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19</a:t>
            </a:fld>
            <a:endParaRPr lang="nb-NO"/>
          </a:p>
        </p:txBody>
      </p:sp>
      <p:pic>
        <p:nvPicPr>
          <p:cNvPr id="4" name="Bilde 3"/>
          <p:cNvPicPr>
            <a:picLocks noChangeAspect="1"/>
          </p:cNvPicPr>
          <p:nvPr/>
        </p:nvPicPr>
        <p:blipFill>
          <a:blip r:embed="rId2"/>
          <a:stretch>
            <a:fillRect/>
          </a:stretch>
        </p:blipFill>
        <p:spPr>
          <a:xfrm>
            <a:off x="1284411" y="57150"/>
            <a:ext cx="10409907" cy="6653212"/>
          </a:xfrm>
          <a:prstGeom prst="rect">
            <a:avLst/>
          </a:prstGeom>
        </p:spPr>
      </p:pic>
    </p:spTree>
    <p:extLst>
      <p:ext uri="{BB962C8B-B14F-4D97-AF65-F5344CB8AC3E}">
        <p14:creationId xmlns:p14="http://schemas.microsoft.com/office/powerpoint/2010/main" val="814366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096000" y="2032000"/>
            <a:ext cx="6095999" cy="4310434"/>
          </a:xfrm>
          <a:prstGeom prst="rect">
            <a:avLst/>
          </a:prstGeom>
        </p:spPr>
      </p:pic>
      <p:sp>
        <p:nvSpPr>
          <p:cNvPr id="9" name="Rectangle 8">
            <a:extLst>
              <a:ext uri="{FF2B5EF4-FFF2-40B4-BE49-F238E27FC236}">
                <a16:creationId xmlns:a16="http://schemas.microsoft.com/office/drawing/2014/main" id="{12ACB440-FCF1-471B-A00F-A278C7CBF17D}"/>
              </a:ext>
            </a:extLst>
          </p:cNvPr>
          <p:cNvSpPr/>
          <p:nvPr/>
        </p:nvSpPr>
        <p:spPr>
          <a:xfrm>
            <a:off x="6095999" y="6092824"/>
            <a:ext cx="6096000" cy="76517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tel 1"/>
          <p:cNvSpPr>
            <a:spLocks noGrp="1"/>
          </p:cNvSpPr>
          <p:nvPr>
            <p:ph type="title"/>
          </p:nvPr>
        </p:nvSpPr>
        <p:spPr>
          <a:xfrm>
            <a:off x="695326" y="685457"/>
            <a:ext cx="10801349" cy="1311999"/>
          </a:xfrm>
        </p:spPr>
        <p:txBody>
          <a:bodyPr>
            <a:normAutofit/>
          </a:bodyPr>
          <a:lstStyle/>
          <a:p>
            <a:r>
              <a:rPr lang="nb-NO" dirty="0"/>
              <a:t>Velkommen til informasjonsmøte!</a:t>
            </a:r>
            <a:br>
              <a:rPr lang="nb-NO" dirty="0"/>
            </a:br>
            <a:r>
              <a:rPr lang="nb-NO" dirty="0"/>
              <a:t>Agenda:</a:t>
            </a:r>
          </a:p>
        </p:txBody>
      </p:sp>
      <p:sp>
        <p:nvSpPr>
          <p:cNvPr id="3" name="Plassholder for innhold 2"/>
          <p:cNvSpPr>
            <a:spLocks noGrp="1"/>
          </p:cNvSpPr>
          <p:nvPr>
            <p:ph sz="half" idx="1"/>
          </p:nvPr>
        </p:nvSpPr>
        <p:spPr/>
        <p:txBody>
          <a:bodyPr/>
          <a:lstStyle/>
          <a:p>
            <a:r>
              <a:rPr lang="nb-NO" dirty="0"/>
              <a:t>Presentasjon av personer i prosjektet</a:t>
            </a:r>
          </a:p>
          <a:p>
            <a:r>
              <a:rPr lang="nb-NO" dirty="0"/>
              <a:t>Generelt om prosjektet v/OBY</a:t>
            </a:r>
          </a:p>
          <a:p>
            <a:r>
              <a:rPr lang="nb-NO" dirty="0" err="1"/>
              <a:t>Sykehjemsetaten</a:t>
            </a:r>
            <a:r>
              <a:rPr lang="nb-NO" dirty="0"/>
              <a:t> om prosjektet v/SYE</a:t>
            </a:r>
          </a:p>
          <a:p>
            <a:r>
              <a:rPr lang="nb-NO" dirty="0"/>
              <a:t>Presentasjon av prosjektet v/ARK</a:t>
            </a:r>
          </a:p>
          <a:p>
            <a:r>
              <a:rPr lang="nb-NO" dirty="0"/>
              <a:t>Grunnforhold og sikring v/RIG</a:t>
            </a:r>
          </a:p>
          <a:p>
            <a:r>
              <a:rPr lang="nb-NO" dirty="0"/>
              <a:t>Spørsmål</a:t>
            </a:r>
          </a:p>
          <a:p>
            <a:pPr marL="0" indent="0">
              <a:buNone/>
            </a:pPr>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03.01.2021</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a:t>
            </a:fld>
            <a:endParaRPr lang="nb-NO"/>
          </a:p>
        </p:txBody>
      </p:sp>
    </p:spTree>
    <p:extLst>
      <p:ext uri="{BB962C8B-B14F-4D97-AF65-F5344CB8AC3E}">
        <p14:creationId xmlns:p14="http://schemas.microsoft.com/office/powerpoint/2010/main" val="119489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20</a:t>
            </a:fld>
            <a:endParaRPr lang="nb-NO"/>
          </a:p>
        </p:txBody>
      </p:sp>
      <p:sp>
        <p:nvSpPr>
          <p:cNvPr id="4" name="TekstSylinder 3"/>
          <p:cNvSpPr txBox="1"/>
          <p:nvPr/>
        </p:nvSpPr>
        <p:spPr>
          <a:xfrm>
            <a:off x="3550444" y="2276713"/>
            <a:ext cx="3977884" cy="369332"/>
          </a:xfrm>
          <a:prstGeom prst="rect">
            <a:avLst/>
          </a:prstGeom>
          <a:noFill/>
        </p:spPr>
        <p:txBody>
          <a:bodyPr wrap="none" rtlCol="0">
            <a:spAutoFit/>
          </a:bodyPr>
          <a:lstStyle/>
          <a:p>
            <a:r>
              <a:rPr lang="nb-NO" dirty="0" smtClean="0"/>
              <a:t>Over til Tassos </a:t>
            </a:r>
            <a:r>
              <a:rPr lang="nb-NO" dirty="0" err="1" smtClean="0"/>
              <a:t>Mousiadis</a:t>
            </a:r>
            <a:r>
              <a:rPr lang="nb-NO" dirty="0" smtClean="0"/>
              <a:t> fra WSP </a:t>
            </a:r>
          </a:p>
        </p:txBody>
      </p:sp>
    </p:spTree>
    <p:extLst>
      <p:ext uri="{BB962C8B-B14F-4D97-AF65-F5344CB8AC3E}">
        <p14:creationId xmlns:p14="http://schemas.microsoft.com/office/powerpoint/2010/main" val="123991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9CA4639-8B6A-4DFC-BD78-ACEA001301F4}"/>
              </a:ext>
            </a:extLst>
          </p:cNvPr>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a:extLst>
              <a:ext uri="{FF2B5EF4-FFF2-40B4-BE49-F238E27FC236}">
                <a16:creationId xmlns:a16="http://schemas.microsoft.com/office/drawing/2014/main" id="{8C62CD98-2F52-46B8-9D8C-5A8315C483C6}"/>
              </a:ext>
            </a:extLst>
          </p:cNvPr>
          <p:cNvSpPr>
            <a:spLocks noGrp="1"/>
          </p:cNvSpPr>
          <p:nvPr>
            <p:ph type="sldNum" sz="quarter" idx="12"/>
          </p:nvPr>
        </p:nvSpPr>
        <p:spPr/>
        <p:txBody>
          <a:bodyPr/>
          <a:lstStyle/>
          <a:p>
            <a:fld id="{8ACEFDFC-287E-0A4D-81A7-6CC8C070690D}" type="slidenum">
              <a:rPr lang="nb-NO" smtClean="0"/>
              <a:t>21</a:t>
            </a:fld>
            <a:endParaRPr lang="nb-NO"/>
          </a:p>
        </p:txBody>
      </p:sp>
      <p:sp>
        <p:nvSpPr>
          <p:cNvPr id="4" name="TekstSylinder 3">
            <a:extLst>
              <a:ext uri="{FF2B5EF4-FFF2-40B4-BE49-F238E27FC236}">
                <a16:creationId xmlns:a16="http://schemas.microsoft.com/office/drawing/2014/main" id="{61C3A12C-9DE6-4F7D-BDF0-6B98036542D1}"/>
              </a:ext>
            </a:extLst>
          </p:cNvPr>
          <p:cNvSpPr txBox="1"/>
          <p:nvPr/>
        </p:nvSpPr>
        <p:spPr>
          <a:xfrm>
            <a:off x="390524" y="1314450"/>
            <a:ext cx="4143376" cy="2862322"/>
          </a:xfrm>
          <a:prstGeom prst="rect">
            <a:avLst/>
          </a:prstGeom>
          <a:noFill/>
        </p:spPr>
        <p:txBody>
          <a:bodyPr wrap="square" numCol="1" rtlCol="0">
            <a:spAutoFit/>
          </a:bodyPr>
          <a:lstStyle/>
          <a:p>
            <a:pPr marL="285750" indent="-285750" algn="l">
              <a:buFont typeface="Arial" panose="020B0604020202020204" pitchFamily="34" charset="0"/>
              <a:buChar char="•"/>
            </a:pPr>
            <a:r>
              <a:rPr lang="sv-SE" dirty="0"/>
              <a:t>Fyllmasser over bløte avleiringer til fjell</a:t>
            </a:r>
          </a:p>
          <a:p>
            <a:pPr algn="l"/>
            <a:endParaRPr lang="sv-SE" dirty="0"/>
          </a:p>
          <a:p>
            <a:pPr marL="285750" indent="-285750" algn="l">
              <a:buFont typeface="Arial" panose="020B0604020202020204" pitchFamily="34" charset="0"/>
              <a:buChar char="•"/>
            </a:pPr>
            <a:r>
              <a:rPr lang="sv-SE" dirty="0"/>
              <a:t>Fundamentering av nye konstruksjoner</a:t>
            </a:r>
          </a:p>
          <a:p>
            <a:pPr marL="285750" indent="-285750" algn="l">
              <a:buFont typeface="Arial" panose="020B0604020202020204" pitchFamily="34" charset="0"/>
              <a:buChar char="•"/>
            </a:pPr>
            <a:endParaRPr lang="sv-SE" dirty="0"/>
          </a:p>
          <a:p>
            <a:pPr marL="285750" indent="-285750" algn="l">
              <a:buFont typeface="Arial" panose="020B0604020202020204" pitchFamily="34" charset="0"/>
              <a:buChar char="•"/>
            </a:pPr>
            <a:r>
              <a:rPr lang="sv-SE" dirty="0"/>
              <a:t>Overvåking under byggefasen</a:t>
            </a:r>
          </a:p>
          <a:p>
            <a:pPr algn="l"/>
            <a:endParaRPr lang="sv-SE" dirty="0"/>
          </a:p>
          <a:p>
            <a:pPr marL="285750" indent="-285750" algn="l">
              <a:buFont typeface="Arial" panose="020B0604020202020204" pitchFamily="34" charset="0"/>
              <a:buChar char="•"/>
            </a:pPr>
            <a:endParaRPr lang="sv-SE" dirty="0"/>
          </a:p>
          <a:p>
            <a:pPr marL="285750" indent="-285750" algn="l">
              <a:buFont typeface="Arial" panose="020B0604020202020204" pitchFamily="34" charset="0"/>
              <a:buChar char="•"/>
            </a:pPr>
            <a:endParaRPr lang="nb-NO" dirty="0"/>
          </a:p>
        </p:txBody>
      </p:sp>
      <p:sp>
        <p:nvSpPr>
          <p:cNvPr id="5" name="Tittel 1">
            <a:extLst>
              <a:ext uri="{FF2B5EF4-FFF2-40B4-BE49-F238E27FC236}">
                <a16:creationId xmlns:a16="http://schemas.microsoft.com/office/drawing/2014/main" id="{2EF67C1F-6F40-41D9-A45F-99C63B36E3F9}"/>
              </a:ext>
            </a:extLst>
          </p:cNvPr>
          <p:cNvSpPr txBox="1">
            <a:spLocks/>
          </p:cNvSpPr>
          <p:nvPr/>
        </p:nvSpPr>
        <p:spPr>
          <a:xfrm>
            <a:off x="400052" y="561748"/>
            <a:ext cx="4333876" cy="537299"/>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dirty="0"/>
              <a:t>Grunnforhold</a:t>
            </a:r>
          </a:p>
        </p:txBody>
      </p:sp>
      <p:pic>
        <p:nvPicPr>
          <p:cNvPr id="7" name="Bilde 6">
            <a:extLst>
              <a:ext uri="{FF2B5EF4-FFF2-40B4-BE49-F238E27FC236}">
                <a16:creationId xmlns:a16="http://schemas.microsoft.com/office/drawing/2014/main" id="{25A15748-17DF-4FB1-BDB8-3B318AA331ED}"/>
              </a:ext>
            </a:extLst>
          </p:cNvPr>
          <p:cNvPicPr>
            <a:picLocks noChangeAspect="1"/>
          </p:cNvPicPr>
          <p:nvPr/>
        </p:nvPicPr>
        <p:blipFill>
          <a:blip r:embed="rId2"/>
          <a:stretch>
            <a:fillRect/>
          </a:stretch>
        </p:blipFill>
        <p:spPr>
          <a:xfrm>
            <a:off x="4733928" y="561748"/>
            <a:ext cx="6762746" cy="5698158"/>
          </a:xfrm>
          <a:prstGeom prst="rect">
            <a:avLst/>
          </a:prstGeom>
        </p:spPr>
      </p:pic>
    </p:spTree>
    <p:extLst>
      <p:ext uri="{BB962C8B-B14F-4D97-AF65-F5344CB8AC3E}">
        <p14:creationId xmlns:p14="http://schemas.microsoft.com/office/powerpoint/2010/main" val="336744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F33D2E2-890C-4AC7-8FDB-EE762EF5F5D9}"/>
              </a:ext>
            </a:extLst>
          </p:cNvPr>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a:extLst>
              <a:ext uri="{FF2B5EF4-FFF2-40B4-BE49-F238E27FC236}">
                <a16:creationId xmlns:a16="http://schemas.microsoft.com/office/drawing/2014/main" id="{9ABFFE53-AF1E-4C36-8B69-39C104978ABE}"/>
              </a:ext>
            </a:extLst>
          </p:cNvPr>
          <p:cNvSpPr>
            <a:spLocks noGrp="1"/>
          </p:cNvSpPr>
          <p:nvPr>
            <p:ph type="sldNum" sz="quarter" idx="12"/>
          </p:nvPr>
        </p:nvSpPr>
        <p:spPr/>
        <p:txBody>
          <a:bodyPr/>
          <a:lstStyle/>
          <a:p>
            <a:fld id="{8ACEFDFC-287E-0A4D-81A7-6CC8C070690D}" type="slidenum">
              <a:rPr lang="nb-NO" smtClean="0"/>
              <a:t>22</a:t>
            </a:fld>
            <a:endParaRPr lang="nb-NO"/>
          </a:p>
        </p:txBody>
      </p:sp>
      <p:pic>
        <p:nvPicPr>
          <p:cNvPr id="4" name="Bilde 3">
            <a:extLst>
              <a:ext uri="{FF2B5EF4-FFF2-40B4-BE49-F238E27FC236}">
                <a16:creationId xmlns:a16="http://schemas.microsoft.com/office/drawing/2014/main" id="{8F91FC9E-E046-48DB-9579-6B8679CE8C61}"/>
              </a:ext>
            </a:extLst>
          </p:cNvPr>
          <p:cNvPicPr>
            <a:picLocks noChangeAspect="1"/>
          </p:cNvPicPr>
          <p:nvPr/>
        </p:nvPicPr>
        <p:blipFill>
          <a:blip r:embed="rId2"/>
          <a:stretch>
            <a:fillRect/>
          </a:stretch>
        </p:blipFill>
        <p:spPr>
          <a:xfrm>
            <a:off x="4733928" y="561748"/>
            <a:ext cx="7052271" cy="5356452"/>
          </a:xfrm>
          <a:prstGeom prst="rect">
            <a:avLst/>
          </a:prstGeom>
        </p:spPr>
      </p:pic>
      <p:sp>
        <p:nvSpPr>
          <p:cNvPr id="5" name="TekstSylinder 4">
            <a:extLst>
              <a:ext uri="{FF2B5EF4-FFF2-40B4-BE49-F238E27FC236}">
                <a16:creationId xmlns:a16="http://schemas.microsoft.com/office/drawing/2014/main" id="{33896FCB-3E10-4698-86C1-48850A5A16A1}"/>
              </a:ext>
            </a:extLst>
          </p:cNvPr>
          <p:cNvSpPr txBox="1"/>
          <p:nvPr/>
        </p:nvSpPr>
        <p:spPr>
          <a:xfrm>
            <a:off x="390524" y="1314450"/>
            <a:ext cx="4143376" cy="3416320"/>
          </a:xfrm>
          <a:prstGeom prst="rect">
            <a:avLst/>
          </a:prstGeom>
          <a:noFill/>
        </p:spPr>
        <p:txBody>
          <a:bodyPr wrap="square" numCol="1" rtlCol="0">
            <a:spAutoFit/>
          </a:bodyPr>
          <a:lstStyle/>
          <a:p>
            <a:pPr marL="285750" indent="-285750" algn="l">
              <a:buFont typeface="Arial" panose="020B0604020202020204" pitchFamily="34" charset="0"/>
              <a:buChar char="•"/>
            </a:pPr>
            <a:r>
              <a:rPr lang="sv-SE" dirty="0"/>
              <a:t>Bygget på 1970-tallet</a:t>
            </a:r>
          </a:p>
          <a:p>
            <a:pPr marL="285750" indent="-285750" algn="l">
              <a:buFont typeface="Arial" panose="020B0604020202020204" pitchFamily="34" charset="0"/>
              <a:buChar char="•"/>
            </a:pPr>
            <a:endParaRPr lang="sv-SE" dirty="0"/>
          </a:p>
          <a:p>
            <a:pPr marL="285750" indent="-285750" algn="l">
              <a:buFont typeface="Arial" panose="020B0604020202020204" pitchFamily="34" charset="0"/>
              <a:buChar char="•"/>
            </a:pPr>
            <a:r>
              <a:rPr lang="sv-SE" dirty="0"/>
              <a:t>Borret med TBM ca. 50 m under eksisterende terreng</a:t>
            </a:r>
          </a:p>
          <a:p>
            <a:pPr marL="285750" indent="-285750" algn="l">
              <a:buFont typeface="Arial" panose="020B0604020202020204" pitchFamily="34" charset="0"/>
              <a:buChar char="•"/>
            </a:pPr>
            <a:endParaRPr lang="sv-SE" dirty="0"/>
          </a:p>
          <a:p>
            <a:pPr marL="285750" indent="-285750" algn="l">
              <a:buFont typeface="Arial" panose="020B0604020202020204" pitchFamily="34" charset="0"/>
              <a:buChar char="•"/>
            </a:pPr>
            <a:r>
              <a:rPr lang="sv-SE" dirty="0"/>
              <a:t>Drennering av grunnvann</a:t>
            </a:r>
          </a:p>
          <a:p>
            <a:pPr marL="285750" indent="-285750" algn="l">
              <a:buFont typeface="Arial" panose="020B0604020202020204" pitchFamily="34" charset="0"/>
              <a:buChar char="•"/>
            </a:pPr>
            <a:endParaRPr lang="sv-SE" dirty="0"/>
          </a:p>
          <a:p>
            <a:pPr marL="285750" indent="-285750" algn="l">
              <a:buFont typeface="Arial" panose="020B0604020202020204" pitchFamily="34" charset="0"/>
              <a:buChar char="•"/>
            </a:pPr>
            <a:r>
              <a:rPr lang="sv-SE" dirty="0"/>
              <a:t>Nye betonrør og tetting år 2011-2012</a:t>
            </a:r>
          </a:p>
          <a:p>
            <a:pPr algn="l"/>
            <a:endParaRPr lang="sv-SE" dirty="0"/>
          </a:p>
          <a:p>
            <a:pPr marL="285750" indent="-285750" algn="l">
              <a:buFont typeface="Arial" panose="020B0604020202020204" pitchFamily="34" charset="0"/>
              <a:buChar char="•"/>
            </a:pPr>
            <a:endParaRPr lang="sv-SE" dirty="0"/>
          </a:p>
          <a:p>
            <a:pPr marL="285750" indent="-285750" algn="l">
              <a:buFont typeface="Arial" panose="020B0604020202020204" pitchFamily="34" charset="0"/>
              <a:buChar char="•"/>
            </a:pPr>
            <a:endParaRPr lang="nb-NO" dirty="0"/>
          </a:p>
        </p:txBody>
      </p:sp>
      <p:sp>
        <p:nvSpPr>
          <p:cNvPr id="6" name="Tittel 1">
            <a:extLst>
              <a:ext uri="{FF2B5EF4-FFF2-40B4-BE49-F238E27FC236}">
                <a16:creationId xmlns:a16="http://schemas.microsoft.com/office/drawing/2014/main" id="{F544620D-33D9-453E-8359-384A478EF6D3}"/>
              </a:ext>
            </a:extLst>
          </p:cNvPr>
          <p:cNvSpPr txBox="1">
            <a:spLocks/>
          </p:cNvSpPr>
          <p:nvPr/>
        </p:nvSpPr>
        <p:spPr>
          <a:xfrm>
            <a:off x="400052" y="561748"/>
            <a:ext cx="4333876" cy="537299"/>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dirty="0"/>
              <a:t>VEAS-tunnel</a:t>
            </a:r>
          </a:p>
        </p:txBody>
      </p:sp>
    </p:spTree>
    <p:extLst>
      <p:ext uri="{BB962C8B-B14F-4D97-AF65-F5344CB8AC3E}">
        <p14:creationId xmlns:p14="http://schemas.microsoft.com/office/powerpoint/2010/main" val="2007751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42FFAD0-1705-4A3A-8FDC-5F9BA26E4E4B}"/>
              </a:ext>
            </a:extLst>
          </p:cNvPr>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a:extLst>
              <a:ext uri="{FF2B5EF4-FFF2-40B4-BE49-F238E27FC236}">
                <a16:creationId xmlns:a16="http://schemas.microsoft.com/office/drawing/2014/main" id="{D8ACCA62-C4A1-4979-B6A0-EB5059C43BDE}"/>
              </a:ext>
            </a:extLst>
          </p:cNvPr>
          <p:cNvSpPr>
            <a:spLocks noGrp="1"/>
          </p:cNvSpPr>
          <p:nvPr>
            <p:ph type="sldNum" sz="quarter" idx="12"/>
          </p:nvPr>
        </p:nvSpPr>
        <p:spPr/>
        <p:txBody>
          <a:bodyPr/>
          <a:lstStyle/>
          <a:p>
            <a:fld id="{8ACEFDFC-287E-0A4D-81A7-6CC8C070690D}" type="slidenum">
              <a:rPr lang="nb-NO" smtClean="0"/>
              <a:t>23</a:t>
            </a:fld>
            <a:endParaRPr lang="nb-NO"/>
          </a:p>
        </p:txBody>
      </p:sp>
      <p:pic>
        <p:nvPicPr>
          <p:cNvPr id="4" name="Bilde 3">
            <a:extLst>
              <a:ext uri="{FF2B5EF4-FFF2-40B4-BE49-F238E27FC236}">
                <a16:creationId xmlns:a16="http://schemas.microsoft.com/office/drawing/2014/main" id="{7AAD49AC-913A-4302-8A6A-10CE84360D6F}"/>
              </a:ext>
            </a:extLst>
          </p:cNvPr>
          <p:cNvPicPr>
            <a:picLocks noChangeAspect="1"/>
          </p:cNvPicPr>
          <p:nvPr/>
        </p:nvPicPr>
        <p:blipFill>
          <a:blip r:embed="rId2"/>
          <a:stretch>
            <a:fillRect/>
          </a:stretch>
        </p:blipFill>
        <p:spPr>
          <a:xfrm>
            <a:off x="4733928" y="598125"/>
            <a:ext cx="7162800" cy="5372100"/>
          </a:xfrm>
          <a:prstGeom prst="rect">
            <a:avLst/>
          </a:prstGeom>
        </p:spPr>
      </p:pic>
      <p:sp>
        <p:nvSpPr>
          <p:cNvPr id="6" name="TekstSylinder 5">
            <a:extLst>
              <a:ext uri="{FF2B5EF4-FFF2-40B4-BE49-F238E27FC236}">
                <a16:creationId xmlns:a16="http://schemas.microsoft.com/office/drawing/2014/main" id="{B7199900-DBE2-43C5-9EBB-18755BA656B6}"/>
              </a:ext>
            </a:extLst>
          </p:cNvPr>
          <p:cNvSpPr txBox="1"/>
          <p:nvPr/>
        </p:nvSpPr>
        <p:spPr>
          <a:xfrm>
            <a:off x="390524" y="1314450"/>
            <a:ext cx="4143376" cy="3416320"/>
          </a:xfrm>
          <a:prstGeom prst="rect">
            <a:avLst/>
          </a:prstGeom>
          <a:noFill/>
        </p:spPr>
        <p:txBody>
          <a:bodyPr wrap="square" numCol="1" rtlCol="0">
            <a:spAutoFit/>
          </a:bodyPr>
          <a:lstStyle/>
          <a:p>
            <a:pPr marL="285750" indent="-285750" algn="l">
              <a:buFont typeface="Arial" panose="020B0604020202020204" pitchFamily="34" charset="0"/>
              <a:buChar char="•"/>
            </a:pPr>
            <a:r>
              <a:rPr lang="sv-SE" dirty="0"/>
              <a:t>Borred spunt rundt hele byggegropen</a:t>
            </a:r>
          </a:p>
          <a:p>
            <a:pPr algn="l"/>
            <a:endParaRPr lang="sv-SE" dirty="0"/>
          </a:p>
          <a:p>
            <a:pPr marL="285750" indent="-285750" algn="l">
              <a:buFont typeface="Arial" panose="020B0604020202020204" pitchFamily="34" charset="0"/>
              <a:buChar char="•"/>
            </a:pPr>
            <a:r>
              <a:rPr lang="sv-SE" dirty="0"/>
              <a:t>Tett  veggkonstruksjon som avskejrmer arbeidsområdet fra omgivelser</a:t>
            </a:r>
          </a:p>
          <a:p>
            <a:pPr algn="l"/>
            <a:endParaRPr lang="sv-SE" dirty="0"/>
          </a:p>
          <a:p>
            <a:pPr marL="285750" indent="-285750" algn="l">
              <a:buFont typeface="Arial" panose="020B0604020202020204" pitchFamily="34" charset="0"/>
              <a:buChar char="•"/>
            </a:pPr>
            <a:r>
              <a:rPr lang="sv-SE" dirty="0"/>
              <a:t>Liten påvirkning på omgivelser ved innstallasjon, s</a:t>
            </a:r>
            <a:r>
              <a:rPr lang="nb-NO" dirty="0"/>
              <a:t>ærlig i ’’myke’’</a:t>
            </a:r>
            <a:r>
              <a:rPr lang="sv-SE" dirty="0"/>
              <a:t> løsmasser som leire</a:t>
            </a:r>
          </a:p>
          <a:p>
            <a:pPr marL="285750" indent="-285750" algn="l">
              <a:buFont typeface="Arial" panose="020B0604020202020204" pitchFamily="34" charset="0"/>
              <a:buChar char="•"/>
            </a:pPr>
            <a:endParaRPr lang="sv-SE" dirty="0"/>
          </a:p>
          <a:p>
            <a:pPr marL="285750" indent="-285750" algn="l">
              <a:buFont typeface="Arial" panose="020B0604020202020204" pitchFamily="34" charset="0"/>
              <a:buChar char="•"/>
            </a:pPr>
            <a:endParaRPr lang="nb-NO" dirty="0"/>
          </a:p>
        </p:txBody>
      </p:sp>
      <p:sp>
        <p:nvSpPr>
          <p:cNvPr id="7" name="Tittel 1">
            <a:extLst>
              <a:ext uri="{FF2B5EF4-FFF2-40B4-BE49-F238E27FC236}">
                <a16:creationId xmlns:a16="http://schemas.microsoft.com/office/drawing/2014/main" id="{63CFA0C7-A808-4B3C-BB62-D226032779D0}"/>
              </a:ext>
            </a:extLst>
          </p:cNvPr>
          <p:cNvSpPr txBox="1">
            <a:spLocks/>
          </p:cNvSpPr>
          <p:nvPr/>
        </p:nvSpPr>
        <p:spPr>
          <a:xfrm>
            <a:off x="400052" y="561748"/>
            <a:ext cx="4333876" cy="537299"/>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dirty="0"/>
              <a:t>Sikring av byggegrop</a:t>
            </a:r>
          </a:p>
        </p:txBody>
      </p:sp>
    </p:spTree>
    <p:extLst>
      <p:ext uri="{BB962C8B-B14F-4D97-AF65-F5344CB8AC3E}">
        <p14:creationId xmlns:p14="http://schemas.microsoft.com/office/powerpoint/2010/main" val="3605859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8A013A2E-A9E2-C44F-A297-991FE0556EBC}"/>
              </a:ext>
            </a:extLst>
          </p:cNvPr>
          <p:cNvSpPr>
            <a:spLocks noGrp="1"/>
          </p:cNvSpPr>
          <p:nvPr>
            <p:ph type="title"/>
          </p:nvPr>
        </p:nvSpPr>
        <p:spPr/>
        <p:txBody>
          <a:bodyPr/>
          <a:lstStyle/>
          <a:p>
            <a:r>
              <a:rPr lang="nb-NO" dirty="0" err="1"/>
              <a:t>Maloppsett</a:t>
            </a:r>
            <a:endParaRPr lang="nb-NO" dirty="0"/>
          </a:p>
        </p:txBody>
      </p:sp>
      <p:sp>
        <p:nvSpPr>
          <p:cNvPr id="11" name="Plassholder for innhold 10">
            <a:extLst>
              <a:ext uri="{FF2B5EF4-FFF2-40B4-BE49-F238E27FC236}">
                <a16:creationId xmlns:a16="http://schemas.microsoft.com/office/drawing/2014/main" id="{69B4F0BC-43F4-1C4F-9F15-89D2EFDFC4CB}"/>
              </a:ext>
            </a:extLst>
          </p:cNvPr>
          <p:cNvSpPr>
            <a:spLocks noGrp="1"/>
          </p:cNvSpPr>
          <p:nvPr>
            <p:ph sz="half" idx="1"/>
          </p:nvPr>
        </p:nvSpPr>
        <p:spPr>
          <a:xfrm>
            <a:off x="695325" y="2032000"/>
            <a:ext cx="3875809" cy="4060826"/>
          </a:xfrm>
        </p:spPr>
        <p:txBody>
          <a:bodyPr/>
          <a:lstStyle/>
          <a:p>
            <a:r>
              <a:rPr lang="nb-NO" noProof="1"/>
              <a:t>Velg alltid riktig maloppsett, tilpasset innholdet du skal vise</a:t>
            </a:r>
          </a:p>
          <a:p>
            <a:r>
              <a:rPr lang="nb-NO" noProof="1"/>
              <a:t>Valgene vist til høyre her, finner du i nedtrekksmenyen ‘nytt lysbilde’</a:t>
            </a:r>
          </a:p>
        </p:txBody>
      </p:sp>
      <p:sp>
        <p:nvSpPr>
          <p:cNvPr id="2" name="Plassholder for dato 1">
            <a:extLst>
              <a:ext uri="{FF2B5EF4-FFF2-40B4-BE49-F238E27FC236}">
                <a16:creationId xmlns:a16="http://schemas.microsoft.com/office/drawing/2014/main" id="{95B4C392-ED86-734C-B507-F1E4D54C055A}"/>
              </a:ext>
            </a:extLst>
          </p:cNvPr>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a:extLst>
              <a:ext uri="{FF2B5EF4-FFF2-40B4-BE49-F238E27FC236}">
                <a16:creationId xmlns:a16="http://schemas.microsoft.com/office/drawing/2014/main" id="{3F3211FD-986D-6448-9D6C-91192A6AA9B1}"/>
              </a:ext>
            </a:extLst>
          </p:cNvPr>
          <p:cNvSpPr>
            <a:spLocks noGrp="1"/>
          </p:cNvSpPr>
          <p:nvPr>
            <p:ph type="sldNum" sz="quarter" idx="12"/>
          </p:nvPr>
        </p:nvSpPr>
        <p:spPr/>
        <p:txBody>
          <a:bodyPr/>
          <a:lstStyle/>
          <a:p>
            <a:fld id="{8ACEFDFC-287E-0A4D-81A7-6CC8C070690D}" type="slidenum">
              <a:rPr lang="nb-NO" smtClean="0"/>
              <a:t>24</a:t>
            </a:fld>
            <a:endParaRPr lang="nb-NO"/>
          </a:p>
        </p:txBody>
      </p:sp>
      <p:pic>
        <p:nvPicPr>
          <p:cNvPr id="10" name="Bilde 9" descr="Et bilde som inneholder skjermbilde&#10;&#10;Automatisk generert beskrivelse">
            <a:extLst>
              <a:ext uri="{FF2B5EF4-FFF2-40B4-BE49-F238E27FC236}">
                <a16:creationId xmlns:a16="http://schemas.microsoft.com/office/drawing/2014/main" id="{E3878C3A-4338-C348-9BB4-EB444E9BE4F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424055" y="841664"/>
            <a:ext cx="3875809" cy="4925291"/>
          </a:xfrm>
          <a:prstGeom prst="rect">
            <a:avLst/>
          </a:prstGeom>
        </p:spPr>
      </p:pic>
      <p:grpSp>
        <p:nvGrpSpPr>
          <p:cNvPr id="22" name="Gruppe 21">
            <a:extLst>
              <a:ext uri="{FF2B5EF4-FFF2-40B4-BE49-F238E27FC236}">
                <a16:creationId xmlns:a16="http://schemas.microsoft.com/office/drawing/2014/main" id="{97EFF42F-3EF6-6F44-A256-46B298469F4B}"/>
              </a:ext>
            </a:extLst>
          </p:cNvPr>
          <p:cNvGrpSpPr/>
          <p:nvPr/>
        </p:nvGrpSpPr>
        <p:grpSpPr>
          <a:xfrm>
            <a:off x="5392882" y="1376001"/>
            <a:ext cx="6359236" cy="1907526"/>
            <a:chOff x="5392882" y="1376001"/>
            <a:chExt cx="6359236" cy="1907526"/>
          </a:xfrm>
        </p:grpSpPr>
        <p:sp>
          <p:nvSpPr>
            <p:cNvPr id="14" name="Rektangel 13">
              <a:extLst>
                <a:ext uri="{FF2B5EF4-FFF2-40B4-BE49-F238E27FC236}">
                  <a16:creationId xmlns:a16="http://schemas.microsoft.com/office/drawing/2014/main" id="{F1C0B3B9-4D11-2F49-8A04-E577B3D6A499}"/>
                </a:ext>
              </a:extLst>
            </p:cNvPr>
            <p:cNvSpPr/>
            <p:nvPr/>
          </p:nvSpPr>
          <p:spPr>
            <a:xfrm>
              <a:off x="5392882" y="1376001"/>
              <a:ext cx="6359236" cy="1907526"/>
            </a:xfrm>
            <a:prstGeom prst="rect">
              <a:avLst/>
            </a:prstGeom>
            <a:noFill/>
            <a:ln w="222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 </a:t>
              </a:r>
            </a:p>
          </p:txBody>
        </p:sp>
        <p:sp>
          <p:nvSpPr>
            <p:cNvPr id="16" name="TekstSylinder 15">
              <a:extLst>
                <a:ext uri="{FF2B5EF4-FFF2-40B4-BE49-F238E27FC236}">
                  <a16:creationId xmlns:a16="http://schemas.microsoft.com/office/drawing/2014/main" id="{E9DCBDB0-A66C-C943-81C7-4B0F16BD7BCD}"/>
                </a:ext>
              </a:extLst>
            </p:cNvPr>
            <p:cNvSpPr txBox="1"/>
            <p:nvPr/>
          </p:nvSpPr>
          <p:spPr>
            <a:xfrm>
              <a:off x="9486448" y="2068154"/>
              <a:ext cx="2010225" cy="523220"/>
            </a:xfrm>
            <a:prstGeom prst="rect">
              <a:avLst/>
            </a:prstGeom>
            <a:noFill/>
          </p:spPr>
          <p:txBody>
            <a:bodyPr wrap="square" rtlCol="0">
              <a:spAutoFit/>
            </a:bodyPr>
            <a:lstStyle/>
            <a:p>
              <a:pPr algn="l"/>
              <a:r>
                <a:rPr lang="nb-NO" sz="1400" dirty="0"/>
                <a:t>Oppsett for forsider og skillesider</a:t>
              </a:r>
            </a:p>
          </p:txBody>
        </p:sp>
      </p:grpSp>
      <p:grpSp>
        <p:nvGrpSpPr>
          <p:cNvPr id="21" name="Gruppe 20">
            <a:extLst>
              <a:ext uri="{FF2B5EF4-FFF2-40B4-BE49-F238E27FC236}">
                <a16:creationId xmlns:a16="http://schemas.microsoft.com/office/drawing/2014/main" id="{373D031C-FEE9-E040-86F4-AAD1C25AF4D4}"/>
              </a:ext>
            </a:extLst>
          </p:cNvPr>
          <p:cNvGrpSpPr/>
          <p:nvPr/>
        </p:nvGrpSpPr>
        <p:grpSpPr>
          <a:xfrm>
            <a:off x="5392882" y="3334687"/>
            <a:ext cx="6359236" cy="587881"/>
            <a:chOff x="5392882" y="3350274"/>
            <a:chExt cx="6359236" cy="587881"/>
          </a:xfrm>
        </p:grpSpPr>
        <p:sp>
          <p:nvSpPr>
            <p:cNvPr id="17" name="Rektangel 16">
              <a:extLst>
                <a:ext uri="{FF2B5EF4-FFF2-40B4-BE49-F238E27FC236}">
                  <a16:creationId xmlns:a16="http://schemas.microsoft.com/office/drawing/2014/main" id="{97121768-4A14-6542-9CD3-210403295364}"/>
                </a:ext>
              </a:extLst>
            </p:cNvPr>
            <p:cNvSpPr/>
            <p:nvPr/>
          </p:nvSpPr>
          <p:spPr>
            <a:xfrm>
              <a:off x="5392882" y="3350274"/>
              <a:ext cx="6359236" cy="587881"/>
            </a:xfrm>
            <a:prstGeom prst="rect">
              <a:avLst/>
            </a:prstGeom>
            <a:noFill/>
            <a:ln w="2222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 </a:t>
              </a:r>
            </a:p>
          </p:txBody>
        </p:sp>
        <p:sp>
          <p:nvSpPr>
            <p:cNvPr id="18" name="TekstSylinder 17">
              <a:extLst>
                <a:ext uri="{FF2B5EF4-FFF2-40B4-BE49-F238E27FC236}">
                  <a16:creationId xmlns:a16="http://schemas.microsoft.com/office/drawing/2014/main" id="{B9CE1030-BC44-054E-942C-8D9187A56C9A}"/>
                </a:ext>
              </a:extLst>
            </p:cNvPr>
            <p:cNvSpPr txBox="1"/>
            <p:nvPr/>
          </p:nvSpPr>
          <p:spPr>
            <a:xfrm>
              <a:off x="9486449" y="3490326"/>
              <a:ext cx="2161760" cy="307777"/>
            </a:xfrm>
            <a:prstGeom prst="rect">
              <a:avLst/>
            </a:prstGeom>
            <a:noFill/>
          </p:spPr>
          <p:txBody>
            <a:bodyPr wrap="square" rtlCol="0">
              <a:spAutoFit/>
            </a:bodyPr>
            <a:lstStyle/>
            <a:p>
              <a:pPr algn="l"/>
              <a:r>
                <a:rPr lang="nb-NO" sz="1400" dirty="0"/>
                <a:t>Oppsett for tekstsider</a:t>
              </a:r>
            </a:p>
          </p:txBody>
        </p:sp>
      </p:grpSp>
      <p:grpSp>
        <p:nvGrpSpPr>
          <p:cNvPr id="23" name="Gruppe 22">
            <a:extLst>
              <a:ext uri="{FF2B5EF4-FFF2-40B4-BE49-F238E27FC236}">
                <a16:creationId xmlns:a16="http://schemas.microsoft.com/office/drawing/2014/main" id="{E6F39F43-8696-ED43-AD3A-E5E6711B9430}"/>
              </a:ext>
            </a:extLst>
          </p:cNvPr>
          <p:cNvGrpSpPr/>
          <p:nvPr/>
        </p:nvGrpSpPr>
        <p:grpSpPr>
          <a:xfrm>
            <a:off x="5392882" y="3973728"/>
            <a:ext cx="6359236" cy="1136374"/>
            <a:chOff x="5392882" y="3973728"/>
            <a:chExt cx="6359236" cy="1136374"/>
          </a:xfrm>
        </p:grpSpPr>
        <p:sp>
          <p:nvSpPr>
            <p:cNvPr id="19" name="Rektangel 18">
              <a:extLst>
                <a:ext uri="{FF2B5EF4-FFF2-40B4-BE49-F238E27FC236}">
                  <a16:creationId xmlns:a16="http://schemas.microsoft.com/office/drawing/2014/main" id="{E6D4EC4C-6524-4F4D-97D8-C4322A29A0AA}"/>
                </a:ext>
              </a:extLst>
            </p:cNvPr>
            <p:cNvSpPr/>
            <p:nvPr/>
          </p:nvSpPr>
          <p:spPr>
            <a:xfrm>
              <a:off x="5392882" y="3973728"/>
              <a:ext cx="6359236" cy="1136374"/>
            </a:xfrm>
            <a:prstGeom prst="rect">
              <a:avLst/>
            </a:prstGeom>
            <a:noFill/>
            <a:ln w="22225">
              <a:solidFill>
                <a:srgbClr val="6FE9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 </a:t>
              </a:r>
            </a:p>
          </p:txBody>
        </p:sp>
        <p:sp>
          <p:nvSpPr>
            <p:cNvPr id="20" name="TekstSylinder 19">
              <a:extLst>
                <a:ext uri="{FF2B5EF4-FFF2-40B4-BE49-F238E27FC236}">
                  <a16:creationId xmlns:a16="http://schemas.microsoft.com/office/drawing/2014/main" id="{6E42EE13-F335-704B-A1C8-6010FFEE03F8}"/>
                </a:ext>
              </a:extLst>
            </p:cNvPr>
            <p:cNvSpPr txBox="1"/>
            <p:nvPr/>
          </p:nvSpPr>
          <p:spPr>
            <a:xfrm>
              <a:off x="9486449" y="4280305"/>
              <a:ext cx="2161760" cy="523220"/>
            </a:xfrm>
            <a:prstGeom prst="rect">
              <a:avLst/>
            </a:prstGeom>
            <a:noFill/>
          </p:spPr>
          <p:txBody>
            <a:bodyPr wrap="square" rtlCol="0">
              <a:spAutoFit/>
            </a:bodyPr>
            <a:lstStyle/>
            <a:p>
              <a:pPr algn="l"/>
              <a:r>
                <a:rPr lang="nb-NO" sz="1400" dirty="0"/>
                <a:t>Oppsett for bilder, grafikk og sitater</a:t>
              </a:r>
            </a:p>
          </p:txBody>
        </p:sp>
      </p:grpSp>
    </p:spTree>
    <p:extLst>
      <p:ext uri="{BB962C8B-B14F-4D97-AF65-F5344CB8AC3E}">
        <p14:creationId xmlns:p14="http://schemas.microsoft.com/office/powerpoint/2010/main" val="1936593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Organisasjon Oslo kommune</a:t>
            </a:r>
          </a:p>
        </p:txBody>
      </p:sp>
      <p:sp>
        <p:nvSpPr>
          <p:cNvPr id="4" name="Plassholder for dato 3"/>
          <p:cNvSpPr>
            <a:spLocks noGrp="1"/>
          </p:cNvSpPr>
          <p:nvPr>
            <p:ph type="dt" sz="half" idx="10"/>
          </p:nvPr>
        </p:nvSpPr>
        <p:spPr/>
        <p:txBody>
          <a:bodyPr/>
          <a:lstStyle/>
          <a:p>
            <a:fld id="{C20DE0DF-BE6B-D248-92A9-54242D212695}" type="datetime1">
              <a:rPr lang="nb-NO" smtClean="0"/>
              <a:t>03.01.2021</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3</a:t>
            </a:fld>
            <a:endParaRPr lang="nb-NO"/>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54480" y="1145734"/>
            <a:ext cx="8065008" cy="571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llipse 6"/>
          <p:cNvSpPr/>
          <p:nvPr/>
        </p:nvSpPr>
        <p:spPr>
          <a:xfrm>
            <a:off x="3204972" y="4736592"/>
            <a:ext cx="1161288" cy="658368"/>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3204972" y="2859024"/>
            <a:ext cx="1161288" cy="658368"/>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542020" y="3688080"/>
            <a:ext cx="1161288" cy="640080"/>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a:off x="7591044" y="4230624"/>
            <a:ext cx="1161288" cy="658368"/>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4366260" y="6400800"/>
            <a:ext cx="2537460" cy="347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20463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Bestillingen</a:t>
            </a:r>
          </a:p>
        </p:txBody>
      </p:sp>
      <p:sp>
        <p:nvSpPr>
          <p:cNvPr id="3" name="Plassholder for innhold 2"/>
          <p:cNvSpPr>
            <a:spLocks noGrp="1"/>
          </p:cNvSpPr>
          <p:nvPr>
            <p:ph idx="1"/>
          </p:nvPr>
        </p:nvSpPr>
        <p:spPr/>
        <p:txBody>
          <a:bodyPr/>
          <a:lstStyle/>
          <a:p>
            <a:r>
              <a:rPr lang="nb-NO" dirty="0"/>
              <a:t>Konseptvalgutredning fra april 2014:</a:t>
            </a:r>
          </a:p>
          <a:p>
            <a:pPr lvl="1"/>
            <a:r>
              <a:rPr lang="nb-NO" dirty="0"/>
              <a:t>Anbefaler </a:t>
            </a:r>
            <a:r>
              <a:rPr lang="nb-NO" dirty="0" err="1"/>
              <a:t>riving</a:t>
            </a:r>
            <a:r>
              <a:rPr lang="nb-NO" dirty="0"/>
              <a:t> og nybygg</a:t>
            </a:r>
          </a:p>
          <a:p>
            <a:pPr lvl="1"/>
            <a:r>
              <a:rPr lang="nb-NO" dirty="0"/>
              <a:t>Plass til 140 plasser og dagsenter</a:t>
            </a:r>
          </a:p>
          <a:p>
            <a:pPr lvl="0"/>
            <a:r>
              <a:rPr lang="nb-NO" dirty="0"/>
              <a:t>Bestilling fra byrådet 2019</a:t>
            </a:r>
          </a:p>
          <a:p>
            <a:pPr lvl="1"/>
            <a:r>
              <a:rPr lang="nb-NO" dirty="0" err="1"/>
              <a:t>Riving</a:t>
            </a:r>
            <a:r>
              <a:rPr lang="nb-NO" dirty="0"/>
              <a:t> og bygging av nytt sykehjem</a:t>
            </a:r>
          </a:p>
          <a:p>
            <a:pPr lvl="1"/>
            <a:r>
              <a:rPr lang="nb-NO" dirty="0"/>
              <a:t>120 sykehjemsplasser</a:t>
            </a:r>
          </a:p>
          <a:p>
            <a:pPr lvl="1"/>
            <a:r>
              <a:rPr lang="nb-NO" dirty="0"/>
              <a:t>Dagsenter og </a:t>
            </a:r>
            <a:r>
              <a:rPr lang="nb-NO" dirty="0" err="1"/>
              <a:t>kafè</a:t>
            </a:r>
            <a:endParaRPr lang="nb-NO" dirty="0"/>
          </a:p>
          <a:p>
            <a:pPr lvl="0"/>
            <a:r>
              <a:rPr lang="nb-NO" dirty="0"/>
              <a:t>Standard kravspesifikasjon og husbanken</a:t>
            </a:r>
          </a:p>
        </p:txBody>
      </p:sp>
      <p:sp>
        <p:nvSpPr>
          <p:cNvPr id="4" name="Plassholder for dato 3"/>
          <p:cNvSpPr>
            <a:spLocks noGrp="1"/>
          </p:cNvSpPr>
          <p:nvPr>
            <p:ph type="dt" sz="half" idx="10"/>
          </p:nvPr>
        </p:nvSpPr>
        <p:spPr/>
        <p:txBody>
          <a:bodyPr/>
          <a:lstStyle/>
          <a:p>
            <a:fld id="{C20DE0DF-BE6B-D248-92A9-54242D212695}" type="datetime1">
              <a:rPr lang="nb-NO" smtClean="0"/>
              <a:t>03.01.2021</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4</a:t>
            </a:fld>
            <a:endParaRPr lang="nb-NO"/>
          </a:p>
        </p:txBody>
      </p:sp>
      <p:pic>
        <p:nvPicPr>
          <p:cNvPr id="6" name="Bild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4" y="2032002"/>
            <a:ext cx="6095996" cy="4060824"/>
          </a:xfrm>
          <a:prstGeom prst="rect">
            <a:avLst/>
          </a:prstGeom>
        </p:spPr>
      </p:pic>
    </p:spTree>
    <p:extLst>
      <p:ext uri="{BB962C8B-B14F-4D97-AF65-F5344CB8AC3E}">
        <p14:creationId xmlns:p14="http://schemas.microsoft.com/office/powerpoint/2010/main" val="3269586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Overordnete mål</a:t>
            </a:r>
          </a:p>
        </p:txBody>
      </p:sp>
      <p:sp>
        <p:nvSpPr>
          <p:cNvPr id="3" name="Plassholder for innhold 2"/>
          <p:cNvSpPr>
            <a:spLocks noGrp="1"/>
          </p:cNvSpPr>
          <p:nvPr>
            <p:ph idx="1"/>
          </p:nvPr>
        </p:nvSpPr>
        <p:spPr>
          <a:xfrm>
            <a:off x="695325" y="2032001"/>
            <a:ext cx="10801349" cy="4060824"/>
          </a:xfrm>
        </p:spPr>
        <p:txBody>
          <a:bodyPr/>
          <a:lstStyle/>
          <a:p>
            <a:r>
              <a:rPr lang="nb-NO" dirty="0"/>
              <a:t>Modernisering og utskifting av 2500 umoderne sykehjemsplasser innen 2023</a:t>
            </a:r>
          </a:p>
          <a:p>
            <a:r>
              <a:rPr lang="nb-NO" dirty="0"/>
              <a:t>Enerom med universell utforming</a:t>
            </a:r>
          </a:p>
          <a:p>
            <a:r>
              <a:rPr lang="nb-NO" dirty="0"/>
              <a:t>Utforming tilpasset eldre med demens</a:t>
            </a:r>
          </a:p>
          <a:p>
            <a:r>
              <a:rPr lang="nb-NO" dirty="0"/>
              <a:t>Trygghet med velferdsteknologi</a:t>
            </a:r>
          </a:p>
          <a:p>
            <a:r>
              <a:rPr lang="nb-NO" dirty="0"/>
              <a:t>Godt arbeidsmiljø</a:t>
            </a:r>
          </a:p>
          <a:p>
            <a:r>
              <a:rPr lang="nb-NO" dirty="0"/>
              <a:t>BREEAM-NOR «</a:t>
            </a:r>
            <a:r>
              <a:rPr lang="nb-NO" dirty="0" err="1"/>
              <a:t>excellent</a:t>
            </a:r>
            <a:r>
              <a:rPr lang="nb-NO" dirty="0"/>
              <a:t>»</a:t>
            </a:r>
          </a:p>
          <a:p>
            <a:r>
              <a:rPr lang="nb-NO" dirty="0"/>
              <a:t>Fornøyde naboer, beboere, pårørende og ansatte</a:t>
            </a:r>
          </a:p>
        </p:txBody>
      </p:sp>
      <p:sp>
        <p:nvSpPr>
          <p:cNvPr id="4" name="Plassholder for dato 3"/>
          <p:cNvSpPr>
            <a:spLocks noGrp="1"/>
          </p:cNvSpPr>
          <p:nvPr>
            <p:ph type="dt" sz="half" idx="10"/>
          </p:nvPr>
        </p:nvSpPr>
        <p:spPr/>
        <p:txBody>
          <a:bodyPr/>
          <a:lstStyle/>
          <a:p>
            <a:fld id="{C20DE0DF-BE6B-D248-92A9-54242D212695}" type="datetime1">
              <a:rPr lang="nb-NO" smtClean="0"/>
              <a:t>03.01.2021</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5</a:t>
            </a:fld>
            <a:endParaRPr lang="nb-NO"/>
          </a:p>
        </p:txBody>
      </p:sp>
    </p:spTree>
    <p:extLst>
      <p:ext uri="{BB962C8B-B14F-4D97-AF65-F5344CB8AC3E}">
        <p14:creationId xmlns:p14="http://schemas.microsoft.com/office/powerpoint/2010/main" val="4005363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Naboskapet</a:t>
            </a:r>
          </a:p>
        </p:txBody>
      </p:sp>
      <p:sp>
        <p:nvSpPr>
          <p:cNvPr id="3" name="Plassholder for innhold 2"/>
          <p:cNvSpPr>
            <a:spLocks noGrp="1"/>
          </p:cNvSpPr>
          <p:nvPr>
            <p:ph idx="1"/>
          </p:nvPr>
        </p:nvSpPr>
        <p:spPr/>
        <p:txBody>
          <a:bodyPr/>
          <a:lstStyle/>
          <a:p>
            <a:r>
              <a:rPr lang="nb-NO" dirty="0"/>
              <a:t>Være et positivt bidrag i lokalsamfunnet</a:t>
            </a:r>
          </a:p>
          <a:p>
            <a:pPr lvl="1"/>
            <a:r>
              <a:rPr lang="nb-NO" dirty="0"/>
              <a:t>Dagsenter</a:t>
            </a:r>
          </a:p>
          <a:p>
            <a:pPr lvl="1"/>
            <a:r>
              <a:rPr lang="nb-NO" dirty="0" err="1"/>
              <a:t>Kafè</a:t>
            </a:r>
            <a:endParaRPr lang="nb-NO" dirty="0"/>
          </a:p>
          <a:p>
            <a:pPr lvl="1"/>
            <a:r>
              <a:rPr lang="nb-NO" dirty="0"/>
              <a:t>Offentlig torg</a:t>
            </a:r>
          </a:p>
          <a:p>
            <a:r>
              <a:rPr lang="nb-NO" dirty="0"/>
              <a:t>Byggeperioden:</a:t>
            </a:r>
          </a:p>
          <a:p>
            <a:pPr lvl="1"/>
            <a:r>
              <a:rPr lang="nb-NO" dirty="0"/>
              <a:t>Kort byggetid</a:t>
            </a:r>
          </a:p>
          <a:p>
            <a:pPr lvl="1"/>
            <a:r>
              <a:rPr lang="nb-NO" dirty="0"/>
              <a:t>Ulemper i byggetiden</a:t>
            </a:r>
          </a:p>
          <a:p>
            <a:pPr lvl="1"/>
            <a:r>
              <a:rPr lang="nb-NO" dirty="0"/>
              <a:t>Fossilfri byggeplass</a:t>
            </a:r>
          </a:p>
        </p:txBody>
      </p:sp>
      <p:sp>
        <p:nvSpPr>
          <p:cNvPr id="4" name="Plassholder for dato 3"/>
          <p:cNvSpPr>
            <a:spLocks noGrp="1"/>
          </p:cNvSpPr>
          <p:nvPr>
            <p:ph type="dt" sz="half" idx="10"/>
          </p:nvPr>
        </p:nvSpPr>
        <p:spPr/>
        <p:txBody>
          <a:bodyPr/>
          <a:lstStyle/>
          <a:p>
            <a:fld id="{C20DE0DF-BE6B-D248-92A9-54242D212695}" type="datetime1">
              <a:rPr lang="nb-NO" smtClean="0"/>
              <a:t>03.01.2021</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6</a:t>
            </a:fld>
            <a:endParaRPr lang="nb-NO"/>
          </a:p>
        </p:txBody>
      </p:sp>
      <p:pic>
        <p:nvPicPr>
          <p:cNvPr id="8" name="Picture 7">
            <a:extLst>
              <a:ext uri="{FF2B5EF4-FFF2-40B4-BE49-F238E27FC236}">
                <a16:creationId xmlns:a16="http://schemas.microsoft.com/office/drawing/2014/main" id="{B82739F5-7FCF-4655-9231-7645D508FE6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96000" y="2032000"/>
            <a:ext cx="6096000" cy="4260352"/>
          </a:xfrm>
          <a:prstGeom prst="rect">
            <a:avLst/>
          </a:prstGeom>
        </p:spPr>
      </p:pic>
    </p:spTree>
    <p:extLst>
      <p:ext uri="{BB962C8B-B14F-4D97-AF65-F5344CB8AC3E}">
        <p14:creationId xmlns:p14="http://schemas.microsoft.com/office/powerpoint/2010/main" val="2969504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Foreløpig fremdriftsplan</a:t>
            </a:r>
          </a:p>
        </p:txBody>
      </p:sp>
      <p:sp>
        <p:nvSpPr>
          <p:cNvPr id="3" name="Plassholder for innhold 2"/>
          <p:cNvSpPr>
            <a:spLocks noGrp="1"/>
          </p:cNvSpPr>
          <p:nvPr>
            <p:ph idx="1"/>
          </p:nvPr>
        </p:nvSpPr>
        <p:spPr/>
        <p:txBody>
          <a:bodyPr/>
          <a:lstStyle/>
          <a:p>
            <a:r>
              <a:rPr lang="nb-NO" dirty="0"/>
              <a:t>November 2020	Nabovarsel</a:t>
            </a:r>
          </a:p>
          <a:p>
            <a:r>
              <a:rPr lang="nb-NO" dirty="0"/>
              <a:t>Desember 2020	Innsending rammesøknad</a:t>
            </a:r>
          </a:p>
          <a:p>
            <a:r>
              <a:rPr lang="nb-NO" dirty="0"/>
              <a:t>August 2021		</a:t>
            </a:r>
            <a:r>
              <a:rPr lang="nb-NO" dirty="0" err="1"/>
              <a:t>Riving</a:t>
            </a:r>
            <a:r>
              <a:rPr lang="nb-NO" dirty="0"/>
              <a:t> av eksisterende sykehjem</a:t>
            </a:r>
          </a:p>
          <a:p>
            <a:r>
              <a:rPr lang="nb-NO" dirty="0"/>
              <a:t>November 2021	Produksjonsstart ny bygning</a:t>
            </a:r>
          </a:p>
          <a:p>
            <a:r>
              <a:rPr lang="nb-NO" dirty="0"/>
              <a:t>November 2023	Ferdigstillelse og overtakelse </a:t>
            </a:r>
            <a:r>
              <a:rPr lang="nb-NO" dirty="0" err="1"/>
              <a:t>Majorstuhjemmene</a:t>
            </a:r>
            <a:endParaRPr lang="nb-NO" dirty="0"/>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03.01.2021</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7</a:t>
            </a:fld>
            <a:endParaRPr lang="nb-NO"/>
          </a:p>
        </p:txBody>
      </p:sp>
    </p:spTree>
    <p:extLst>
      <p:ext uri="{BB962C8B-B14F-4D97-AF65-F5344CB8AC3E}">
        <p14:creationId xmlns:p14="http://schemas.microsoft.com/office/powerpoint/2010/main" val="3786137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8</a:t>
            </a:fld>
            <a:endParaRPr lang="nb-NO"/>
          </a:p>
        </p:txBody>
      </p:sp>
      <p:sp>
        <p:nvSpPr>
          <p:cNvPr id="4" name="TekstSylinder 3"/>
          <p:cNvSpPr txBox="1">
            <a:spLocks noChangeArrowheads="1"/>
          </p:cNvSpPr>
          <p:nvPr/>
        </p:nvSpPr>
        <p:spPr bwMode="auto">
          <a:xfrm>
            <a:off x="2596382" y="605086"/>
            <a:ext cx="473078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fontAlgn="base">
              <a:spcBef>
                <a:spcPct val="0"/>
              </a:spcBef>
              <a:spcAft>
                <a:spcPct val="0"/>
              </a:spcAft>
            </a:pPr>
            <a:r>
              <a:rPr lang="nb-NO" sz="9600" dirty="0">
                <a:solidFill>
                  <a:srgbClr val="C3D69B"/>
                </a:solidFill>
                <a:latin typeface="MV Boli" pitchFamily="2" charset="0"/>
                <a:ea typeface="MV Boli" pitchFamily="2" charset="0"/>
                <a:cs typeface="MV Boli" pitchFamily="2" charset="0"/>
              </a:rPr>
              <a:t>BEDRE</a:t>
            </a:r>
            <a:r>
              <a:rPr lang="nb-NO" sz="9600" dirty="0">
                <a:solidFill>
                  <a:srgbClr val="C4BD97"/>
                </a:solidFill>
                <a:latin typeface="MV Boli" pitchFamily="2" charset="0"/>
                <a:ea typeface="MV Boli" pitchFamily="2" charset="0"/>
                <a:cs typeface="MV Boli" pitchFamily="2" charset="0"/>
              </a:rPr>
              <a:t> </a:t>
            </a:r>
          </a:p>
          <a:p>
            <a:pPr fontAlgn="base">
              <a:spcBef>
                <a:spcPct val="0"/>
              </a:spcBef>
              <a:spcAft>
                <a:spcPct val="0"/>
              </a:spcAft>
            </a:pPr>
            <a:r>
              <a:rPr lang="nb-NO" sz="9600" dirty="0">
                <a:solidFill>
                  <a:srgbClr val="E46C0A"/>
                </a:solidFill>
                <a:latin typeface="MV Boli" pitchFamily="2" charset="0"/>
                <a:ea typeface="MV Boli" pitchFamily="2" charset="0"/>
                <a:cs typeface="MV Boli" pitchFamily="2" charset="0"/>
              </a:rPr>
              <a:t>BYGG</a:t>
            </a:r>
          </a:p>
        </p:txBody>
      </p:sp>
      <p:sp>
        <p:nvSpPr>
          <p:cNvPr id="5" name="TekstSylinder 4"/>
          <p:cNvSpPr txBox="1">
            <a:spLocks noChangeArrowheads="1"/>
          </p:cNvSpPr>
          <p:nvPr/>
        </p:nvSpPr>
        <p:spPr bwMode="auto">
          <a:xfrm>
            <a:off x="4612507" y="3268910"/>
            <a:ext cx="473078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fontAlgn="base">
              <a:spcBef>
                <a:spcPct val="0"/>
              </a:spcBef>
              <a:spcAft>
                <a:spcPct val="0"/>
              </a:spcAft>
            </a:pPr>
            <a:r>
              <a:rPr lang="nb-NO" sz="9600" dirty="0">
                <a:solidFill>
                  <a:srgbClr val="77933C"/>
                </a:solidFill>
                <a:latin typeface="MV Boli" pitchFamily="2" charset="0"/>
                <a:ea typeface="MV Boli" pitchFamily="2" charset="0"/>
                <a:cs typeface="MV Boli" pitchFamily="2" charset="0"/>
              </a:rPr>
              <a:t>BEDRE </a:t>
            </a:r>
          </a:p>
          <a:p>
            <a:pPr fontAlgn="base">
              <a:spcBef>
                <a:spcPct val="0"/>
              </a:spcBef>
              <a:spcAft>
                <a:spcPct val="0"/>
              </a:spcAft>
            </a:pPr>
            <a:r>
              <a:rPr lang="nb-NO" sz="9600" dirty="0">
                <a:solidFill>
                  <a:srgbClr val="984807"/>
                </a:solidFill>
                <a:latin typeface="MV Boli" pitchFamily="2" charset="0"/>
                <a:ea typeface="MV Boli" pitchFamily="2" charset="0"/>
                <a:cs typeface="MV Boli" pitchFamily="2" charset="0"/>
              </a:rPr>
              <a:t>LIV</a:t>
            </a:r>
          </a:p>
        </p:txBody>
      </p:sp>
      <p:sp>
        <p:nvSpPr>
          <p:cNvPr id="6" name="TekstSylinder 5"/>
          <p:cNvSpPr txBox="1">
            <a:spLocks noChangeArrowheads="1"/>
          </p:cNvSpPr>
          <p:nvPr/>
        </p:nvSpPr>
        <p:spPr bwMode="auto">
          <a:xfrm>
            <a:off x="7935147" y="2637085"/>
            <a:ext cx="19319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fontAlgn="base">
              <a:spcBef>
                <a:spcPct val="0"/>
              </a:spcBef>
              <a:spcAft>
                <a:spcPct val="0"/>
              </a:spcAft>
            </a:pPr>
            <a:r>
              <a:rPr lang="nb-NO" sz="1800">
                <a:solidFill>
                  <a:srgbClr val="000000"/>
                </a:solidFill>
                <a:latin typeface="Gabriola" pitchFamily="82" charset="0"/>
                <a:ea typeface="MV Boli" pitchFamily="2" charset="0"/>
                <a:cs typeface="MV Boli" pitchFamily="2" charset="0"/>
              </a:rPr>
              <a:t>BRUKERORIENTERING</a:t>
            </a:r>
          </a:p>
        </p:txBody>
      </p:sp>
      <p:sp>
        <p:nvSpPr>
          <p:cNvPr id="7" name="TekstSylinder 6"/>
          <p:cNvSpPr txBox="1">
            <a:spLocks noChangeArrowheads="1"/>
          </p:cNvSpPr>
          <p:nvPr/>
        </p:nvSpPr>
        <p:spPr bwMode="auto">
          <a:xfrm>
            <a:off x="2964686" y="4121399"/>
            <a:ext cx="870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fontAlgn="base">
              <a:spcBef>
                <a:spcPct val="0"/>
              </a:spcBef>
              <a:spcAft>
                <a:spcPct val="0"/>
              </a:spcAft>
            </a:pPr>
            <a:r>
              <a:rPr lang="nb-NO" sz="1800">
                <a:solidFill>
                  <a:srgbClr val="000000"/>
                </a:solidFill>
                <a:latin typeface="Gabriola" pitchFamily="82" charset="0"/>
                <a:ea typeface="MV Boli" pitchFamily="2" charset="0"/>
                <a:cs typeface="MV Boli" pitchFamily="2" charset="0"/>
              </a:rPr>
              <a:t>RESPEKT</a:t>
            </a:r>
          </a:p>
        </p:txBody>
      </p:sp>
      <p:sp>
        <p:nvSpPr>
          <p:cNvPr id="8" name="TekstSylinder 7"/>
          <p:cNvSpPr txBox="1">
            <a:spLocks noChangeArrowheads="1"/>
          </p:cNvSpPr>
          <p:nvPr/>
        </p:nvSpPr>
        <p:spPr bwMode="auto">
          <a:xfrm>
            <a:off x="6495283" y="2754561"/>
            <a:ext cx="1194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fontAlgn="base">
              <a:spcBef>
                <a:spcPct val="0"/>
              </a:spcBef>
              <a:spcAft>
                <a:spcPct val="0"/>
              </a:spcAft>
            </a:pPr>
            <a:r>
              <a:rPr lang="nb-NO" sz="1800">
                <a:solidFill>
                  <a:srgbClr val="000000"/>
                </a:solidFill>
                <a:latin typeface="Gabriola" pitchFamily="82" charset="0"/>
                <a:ea typeface="MV Boli" pitchFamily="2" charset="0"/>
                <a:cs typeface="MV Boli" pitchFamily="2" charset="0"/>
              </a:rPr>
              <a:t>REDELIGHET</a:t>
            </a:r>
          </a:p>
        </p:txBody>
      </p:sp>
      <p:sp>
        <p:nvSpPr>
          <p:cNvPr id="9" name="TekstSylinder 8"/>
          <p:cNvSpPr txBox="1">
            <a:spLocks noChangeArrowheads="1"/>
          </p:cNvSpPr>
          <p:nvPr/>
        </p:nvSpPr>
        <p:spPr bwMode="auto">
          <a:xfrm>
            <a:off x="3399661" y="4484935"/>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fontAlgn="base">
              <a:spcBef>
                <a:spcPct val="0"/>
              </a:spcBef>
              <a:spcAft>
                <a:spcPct val="0"/>
              </a:spcAft>
            </a:pPr>
            <a:r>
              <a:rPr lang="nb-NO" sz="1800">
                <a:solidFill>
                  <a:srgbClr val="000000"/>
                </a:solidFill>
                <a:latin typeface="Gabriola" pitchFamily="82" charset="0"/>
                <a:ea typeface="MV Boli" pitchFamily="2" charset="0"/>
                <a:cs typeface="MV Boli" pitchFamily="2" charset="0"/>
              </a:rPr>
              <a:t>PROFESJONALITET</a:t>
            </a:r>
          </a:p>
        </p:txBody>
      </p:sp>
      <p:sp>
        <p:nvSpPr>
          <p:cNvPr id="10" name="TekstSylinder 9"/>
          <p:cNvSpPr txBox="1">
            <a:spLocks noChangeArrowheads="1"/>
          </p:cNvSpPr>
          <p:nvPr/>
        </p:nvSpPr>
        <p:spPr bwMode="auto">
          <a:xfrm>
            <a:off x="6749285" y="5483475"/>
            <a:ext cx="21275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fontAlgn="base">
              <a:spcBef>
                <a:spcPct val="0"/>
              </a:spcBef>
              <a:spcAft>
                <a:spcPct val="0"/>
              </a:spcAft>
            </a:pPr>
            <a:r>
              <a:rPr lang="nb-NO" sz="2800">
                <a:solidFill>
                  <a:srgbClr val="000000"/>
                </a:solidFill>
                <a:latin typeface="Gabriola" pitchFamily="82" charset="0"/>
                <a:ea typeface="MV Boli" pitchFamily="2" charset="0"/>
                <a:cs typeface="MV Boli" pitchFamily="2" charset="0"/>
              </a:rPr>
              <a:t>OMSORGSBYGG </a:t>
            </a:r>
            <a:br>
              <a:rPr lang="nb-NO" sz="2800">
                <a:solidFill>
                  <a:srgbClr val="000000"/>
                </a:solidFill>
                <a:latin typeface="Gabriola" pitchFamily="82" charset="0"/>
                <a:ea typeface="MV Boli" pitchFamily="2" charset="0"/>
                <a:cs typeface="MV Boli" pitchFamily="2" charset="0"/>
              </a:rPr>
            </a:br>
            <a:r>
              <a:rPr lang="nb-NO" sz="2000">
                <a:solidFill>
                  <a:srgbClr val="000000"/>
                </a:solidFill>
                <a:latin typeface="Gabriola" pitchFamily="82" charset="0"/>
                <a:ea typeface="MV Boli" pitchFamily="2" charset="0"/>
                <a:cs typeface="MV Boli" pitchFamily="2" charset="0"/>
              </a:rPr>
              <a:t>OSLO KF</a:t>
            </a:r>
          </a:p>
        </p:txBody>
      </p:sp>
      <p:sp>
        <p:nvSpPr>
          <p:cNvPr id="11" name="TekstSylinder 10"/>
          <p:cNvSpPr txBox="1">
            <a:spLocks noChangeArrowheads="1"/>
          </p:cNvSpPr>
          <p:nvPr/>
        </p:nvSpPr>
        <p:spPr bwMode="auto">
          <a:xfrm>
            <a:off x="7389044" y="2972049"/>
            <a:ext cx="1327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fontAlgn="base">
              <a:spcBef>
                <a:spcPct val="0"/>
              </a:spcBef>
              <a:spcAft>
                <a:spcPct val="0"/>
              </a:spcAft>
            </a:pPr>
            <a:r>
              <a:rPr lang="nb-NO" sz="1800">
                <a:solidFill>
                  <a:srgbClr val="000000"/>
                </a:solidFill>
                <a:latin typeface="Gabriola" pitchFamily="82" charset="0"/>
                <a:ea typeface="MV Boli" pitchFamily="2" charset="0"/>
                <a:cs typeface="MV Boli" pitchFamily="2" charset="0"/>
              </a:rPr>
              <a:t>ENGASJEMENT</a:t>
            </a:r>
          </a:p>
        </p:txBody>
      </p:sp>
      <p:sp>
        <p:nvSpPr>
          <p:cNvPr id="12" name="Rektangel 11"/>
          <p:cNvSpPr/>
          <p:nvPr/>
        </p:nvSpPr>
        <p:spPr>
          <a:xfrm>
            <a:off x="2091561" y="316458"/>
            <a:ext cx="8065264" cy="6121105"/>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solidFill>
                <a:prstClr val="white"/>
              </a:solidFill>
            </a:endParaRPr>
          </a:p>
        </p:txBody>
      </p:sp>
    </p:spTree>
    <p:extLst>
      <p:ext uri="{BB962C8B-B14F-4D97-AF65-F5344CB8AC3E}">
        <p14:creationId xmlns:p14="http://schemas.microsoft.com/office/powerpoint/2010/main" val="2319886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03.01.2021</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9</a:t>
            </a:fld>
            <a:endParaRPr lang="nb-NO"/>
          </a:p>
        </p:txBody>
      </p:sp>
      <p:sp>
        <p:nvSpPr>
          <p:cNvPr id="4" name="TekstSylinder 3"/>
          <p:cNvSpPr txBox="1"/>
          <p:nvPr/>
        </p:nvSpPr>
        <p:spPr>
          <a:xfrm>
            <a:off x="3550444" y="2276713"/>
            <a:ext cx="5008743" cy="369332"/>
          </a:xfrm>
          <a:prstGeom prst="rect">
            <a:avLst/>
          </a:prstGeom>
          <a:noFill/>
        </p:spPr>
        <p:txBody>
          <a:bodyPr wrap="none" rtlCol="0">
            <a:spAutoFit/>
          </a:bodyPr>
          <a:lstStyle/>
          <a:p>
            <a:pPr algn="l"/>
            <a:r>
              <a:rPr lang="nb-NO" dirty="0" smtClean="0"/>
              <a:t>Over til Inger-Lise Kjos fra Sykehjemsetaten</a:t>
            </a:r>
          </a:p>
        </p:txBody>
      </p:sp>
    </p:spTree>
    <p:extLst>
      <p:ext uri="{BB962C8B-B14F-4D97-AF65-F5344CB8AC3E}">
        <p14:creationId xmlns:p14="http://schemas.microsoft.com/office/powerpoint/2010/main" val="1937917353"/>
      </p:ext>
    </p:extLst>
  </p:cSld>
  <p:clrMapOvr>
    <a:masterClrMapping/>
  </p:clrMapOvr>
</p:sld>
</file>

<file path=ppt/theme/theme1.xml><?xml version="1.0" encoding="utf-8"?>
<a:theme xmlns:a="http://schemas.openxmlformats.org/drawingml/2006/main" name="190521 Informasjonskveld nabolag">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B5B3F5BECA9264C8DE8EBD84036E42B" ma:contentTypeVersion="3" ma:contentTypeDescription="Opprett et nytt dokument." ma:contentTypeScope="" ma:versionID="9ec78ca8534f6f13558f7dc192362cdb">
  <xsd:schema xmlns:xsd="http://www.w3.org/2001/XMLSchema" xmlns:xs="http://www.w3.org/2001/XMLSchema" xmlns:p="http://schemas.microsoft.com/office/2006/metadata/properties" xmlns:ns2="86752a6f-9690-4a19-96a1-a58ce06a5085" targetNamespace="http://schemas.microsoft.com/office/2006/metadata/properties" ma:root="true" ma:fieldsID="062be80a665881965170198d61d87f52" ns2:_="">
    <xsd:import namespace="86752a6f-9690-4a19-96a1-a58ce06a5085"/>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752a6f-9690-4a19-96a1-a58ce06a5085"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7"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3F7D6E-7AB5-4014-AA3B-04DF00335C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752a6f-9690-4a19-96a1-a58ce06a50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B26DE5-546A-49D1-A006-0D994EB3A67E}">
  <ds:schemaRefs>
    <ds:schemaRef ds:uri="http://schemas.microsoft.com/sharepoint/v3/contenttype/forms"/>
  </ds:schemaRefs>
</ds:datastoreItem>
</file>

<file path=customXml/itemProps3.xml><?xml version="1.0" encoding="utf-8"?>
<ds:datastoreItem xmlns:ds="http://schemas.openxmlformats.org/officeDocument/2006/customXml" ds:itemID="{0BC896F3-96E5-4C4F-8E73-F783B7BF5EDC}">
  <ds:schemaRefs>
    <ds:schemaRef ds:uri="http://purl.org/dc/dcmitype/"/>
    <ds:schemaRef ds:uri="http://schemas.microsoft.com/office/infopath/2007/PartnerControls"/>
    <ds:schemaRef ds:uri="http://purl.org/dc/elements/1.1/"/>
    <ds:schemaRef ds:uri="http://schemas.microsoft.com/office/2006/metadata/properties"/>
    <ds:schemaRef ds:uri="86752a6f-9690-4a19-96a1-a58ce06a5085"/>
    <ds:schemaRef ds:uri="http://schemas.microsoft.com/office/2006/documentManagement/typ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190521 Informasjonskveld nabolag</Template>
  <TotalTime>306</TotalTime>
  <Words>757</Words>
  <Application>Microsoft Office PowerPoint</Application>
  <PresentationFormat>Widescreen</PresentationFormat>
  <Paragraphs>170</Paragraphs>
  <Slides>24</Slides>
  <Notes>1</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Wingdings</vt:lpstr>
      <vt:lpstr>MV Boli</vt:lpstr>
      <vt:lpstr>Oslo Sans Office Normal</vt:lpstr>
      <vt:lpstr>Gabriola</vt:lpstr>
      <vt:lpstr>Arial</vt:lpstr>
      <vt:lpstr>Oslo Sans Light</vt:lpstr>
      <vt:lpstr>Oslo Sans</vt:lpstr>
      <vt:lpstr>Calibri</vt:lpstr>
      <vt:lpstr>190521 Informasjonskveld nabolag</vt:lpstr>
      <vt:lpstr>Majorstuhjemmene</vt:lpstr>
      <vt:lpstr>Velkommen til informasjonsmøte! Agenda:</vt:lpstr>
      <vt:lpstr>Organisasjon Oslo kommune</vt:lpstr>
      <vt:lpstr>Bestillingen</vt:lpstr>
      <vt:lpstr>Overordnete mål</vt:lpstr>
      <vt:lpstr>Naboskapet</vt:lpstr>
      <vt:lpstr>Foreløpig fremdriftsplan</vt:lpstr>
      <vt:lpstr>PowerPoint Presentation</vt:lpstr>
      <vt:lpstr>PowerPoint Presentation</vt:lpstr>
      <vt:lpstr>Sykehjemsetatens samfunnsoppdrag </vt:lpstr>
      <vt:lpstr>Oslostandaren for innhold og kvalitet i langtidshjem Januar 2020 </vt:lpstr>
      <vt:lpstr>Generelle rammebetingelser for nye byggeprosjekter  </vt:lpstr>
      <vt:lpstr>Hvorfor nytt sykehjem?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Maloppsett</vt:lpstr>
    </vt:vector>
  </TitlesOfParts>
  <Company>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Lambertseterhjemmet</dc:title>
  <dc:creator>Meld inn i Domenet</dc:creator>
  <cp:lastModifiedBy>Dahlbo Espen</cp:lastModifiedBy>
  <cp:revision>24</cp:revision>
  <cp:lastPrinted>2019-03-22T09:42:42Z</cp:lastPrinted>
  <dcterms:created xsi:type="dcterms:W3CDTF">2019-05-14T11:07:32Z</dcterms:created>
  <dcterms:modified xsi:type="dcterms:W3CDTF">2021-01-03T08:11:15Z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0x0101001B5B3F5BECA9264C8DE8EBD84036E42B</vt:lpwstr>
  </property>
</Properties>
</file>